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6" r:id="rId1"/>
  </p:sldMasterIdLst>
  <p:notesMasterIdLst>
    <p:notesMasterId r:id="rId66"/>
  </p:notesMasterIdLst>
  <p:handoutMasterIdLst>
    <p:handoutMasterId r:id="rId67"/>
  </p:handoutMasterIdLst>
  <p:sldIdLst>
    <p:sldId id="343" r:id="rId2"/>
    <p:sldId id="533" r:id="rId3"/>
    <p:sldId id="584" r:id="rId4"/>
    <p:sldId id="515" r:id="rId5"/>
    <p:sldId id="525" r:id="rId6"/>
    <p:sldId id="524" r:id="rId7"/>
    <p:sldId id="500" r:id="rId8"/>
    <p:sldId id="569" r:id="rId9"/>
    <p:sldId id="577" r:id="rId10"/>
    <p:sldId id="506" r:id="rId11"/>
    <p:sldId id="534" r:id="rId12"/>
    <p:sldId id="532" r:id="rId13"/>
    <p:sldId id="535" r:id="rId14"/>
    <p:sldId id="536" r:id="rId15"/>
    <p:sldId id="537" r:id="rId16"/>
    <p:sldId id="523" r:id="rId17"/>
    <p:sldId id="578" r:id="rId18"/>
    <p:sldId id="503" r:id="rId19"/>
    <p:sldId id="505" r:id="rId20"/>
    <p:sldId id="529" r:id="rId21"/>
    <p:sldId id="522" r:id="rId22"/>
    <p:sldId id="504" r:id="rId23"/>
    <p:sldId id="579" r:id="rId24"/>
    <p:sldId id="509" r:id="rId25"/>
    <p:sldId id="518" r:id="rId26"/>
    <p:sldId id="508" r:id="rId27"/>
    <p:sldId id="580" r:id="rId28"/>
    <p:sldId id="538" r:id="rId29"/>
    <p:sldId id="540" r:id="rId30"/>
    <p:sldId id="554" r:id="rId31"/>
    <p:sldId id="541" r:id="rId32"/>
    <p:sldId id="542" r:id="rId33"/>
    <p:sldId id="543" r:id="rId34"/>
    <p:sldId id="544" r:id="rId35"/>
    <p:sldId id="545" r:id="rId36"/>
    <p:sldId id="546" r:id="rId37"/>
    <p:sldId id="581" r:id="rId38"/>
    <p:sldId id="547" r:id="rId39"/>
    <p:sldId id="549" r:id="rId40"/>
    <p:sldId id="548" r:id="rId41"/>
    <p:sldId id="550" r:id="rId42"/>
    <p:sldId id="551" r:id="rId43"/>
    <p:sldId id="582" r:id="rId44"/>
    <p:sldId id="552" r:id="rId45"/>
    <p:sldId id="555" r:id="rId46"/>
    <p:sldId id="556" r:id="rId47"/>
    <p:sldId id="557" r:id="rId48"/>
    <p:sldId id="558" r:id="rId49"/>
    <p:sldId id="583" r:id="rId50"/>
    <p:sldId id="304" r:id="rId51"/>
    <p:sldId id="307" r:id="rId52"/>
    <p:sldId id="305" r:id="rId53"/>
    <p:sldId id="257" r:id="rId54"/>
    <p:sldId id="520" r:id="rId55"/>
    <p:sldId id="576" r:id="rId56"/>
    <p:sldId id="560" r:id="rId57"/>
    <p:sldId id="559" r:id="rId58"/>
    <p:sldId id="561" r:id="rId59"/>
    <p:sldId id="566" r:id="rId60"/>
    <p:sldId id="567" r:id="rId61"/>
    <p:sldId id="568" r:id="rId62"/>
    <p:sldId id="562" r:id="rId63"/>
    <p:sldId id="563" r:id="rId64"/>
    <p:sldId id="564" r:id="rId65"/>
  </p:sldIdLst>
  <p:sldSz cx="9144000" cy="6858000" type="screen4x3"/>
  <p:notesSz cx="7315200" cy="9601200"/>
  <p:defaultTextStyle>
    <a:defPPr>
      <a:defRPr lang="en-US"/>
    </a:defPPr>
    <a:lvl1pPr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8A9"/>
    <a:srgbClr val="948DD0"/>
    <a:srgbClr val="008292"/>
    <a:srgbClr val="00A0E2"/>
    <a:srgbClr val="E2D1AA"/>
    <a:srgbClr val="BECEE4"/>
    <a:srgbClr val="585A5B"/>
    <a:srgbClr val="A5AC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27" autoAdjust="0"/>
    <p:restoredTop sz="50000" autoAdjust="0"/>
  </p:normalViewPr>
  <p:slideViewPr>
    <p:cSldViewPr snapToGrid="0">
      <p:cViewPr varScale="1">
        <p:scale>
          <a:sx n="128" d="100"/>
          <a:sy n="128" d="100"/>
        </p:scale>
        <p:origin x="138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94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94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94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fld id="{1A0DAB8D-05D8-43F5-A72F-61635A9AC4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0.jpe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33" tIns="48316" rIns="96633" bIns="48316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33" tIns="48316" rIns="96633" bIns="48316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19138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33" tIns="48316" rIns="96633" bIns="483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8600"/>
            <a:ext cx="3170238" cy="4810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33" tIns="48316" rIns="96633" bIns="48316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18600"/>
            <a:ext cx="3170238" cy="4810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33" tIns="48316" rIns="96633" bIns="48316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fld id="{29787A2F-2977-4151-A7B7-D883FEB48B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4023360" cy="15234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7157" y="1146765"/>
            <a:ext cx="4023360" cy="1486561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45313" y="6532563"/>
            <a:ext cx="1782762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" tIns="9144" rIns="9144" bIns="9144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600"/>
            </a:lvl1pPr>
          </a:lstStyle>
          <a:p>
            <a:fld id="{689318A1-174D-4DEE-8106-03A37B9BCF15}" type="slidenum">
              <a:rPr lang="en-US" sz="1000" smtClean="0"/>
              <a:pPr/>
              <a:t>‹#›</a:t>
            </a:fld>
            <a:endParaRPr lang="en-US" sz="1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/>
          <p:cNvSpPr>
            <a:spLocks noGrp="1" noChangeArrowheads="1"/>
          </p:cNvSpPr>
          <p:nvPr>
            <p:ph type="subTitle" idx="1"/>
          </p:nvPr>
        </p:nvSpPr>
        <p:spPr>
          <a:xfrm>
            <a:off x="441325" y="4688334"/>
            <a:ext cx="8245475" cy="1742629"/>
          </a:xfrm>
        </p:spPr>
        <p:txBody>
          <a:bodyPr/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sz="2400" b="1">
                <a:solidFill>
                  <a:srgbClr val="394A59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_Title"/>
          <p:cNvSpPr>
            <a:spLocks noGrp="1" noChangeArrowheads="1"/>
          </p:cNvSpPr>
          <p:nvPr>
            <p:ph type="ctrTitle" sz="quarter"/>
          </p:nvPr>
        </p:nvSpPr>
        <p:spPr>
          <a:xfrm>
            <a:off x="432789" y="2682267"/>
            <a:ext cx="8254011" cy="830997"/>
          </a:xfrm>
          <a:ln algn="ctr"/>
        </p:spPr>
        <p:txBody>
          <a:bodyPr lIns="0" tIns="0" rIns="0" bIns="0" anchor="b" anchorCtr="0"/>
          <a:lstStyle>
            <a:lvl1pPr algn="l">
              <a:lnSpc>
                <a:spcPct val="100000"/>
              </a:lnSpc>
              <a:spcBef>
                <a:spcPts val="0"/>
              </a:spcBef>
              <a:defRPr sz="54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2622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364405" y="1590832"/>
            <a:ext cx="8413709" cy="1486561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GB" noProof="0"/>
              <a:t>&gt; Lecture &gt; Author  •  Document &gt; Date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>
                <a:defRPr/>
              </a:pPr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88882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/>
              <a:t>&gt; Lecture &gt; Author  •  Document &gt; Date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>
                <a:defRPr/>
              </a:pPr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90561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oeing 12 column grid" hidden="1"/>
          <p:cNvGrpSpPr/>
          <p:nvPr/>
        </p:nvGrpSpPr>
        <p:grpSpPr>
          <a:xfrm>
            <a:off x="-3" y="456356"/>
            <a:ext cx="9144011" cy="5958732"/>
            <a:chOff x="-3" y="456356"/>
            <a:chExt cx="9144011" cy="5958732"/>
          </a:xfrm>
        </p:grpSpPr>
        <p:cxnSp>
          <p:nvCxnSpPr>
            <p:cNvPr id="9" name="Straight Connector 8"/>
            <p:cNvCxnSpPr/>
            <p:nvPr userDrawn="1"/>
          </p:nvCxnSpPr>
          <p:spPr>
            <a:xfrm>
              <a:off x="471778" y="995906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471778" y="1291367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471778" y="2136995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471778" y="2432456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471778" y="3288274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471778" y="3583735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471778" y="4424269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471778" y="4719730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471778" y="5567906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471778" y="5863367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" name="Rectangle 18"/>
            <p:cNvSpPr/>
            <p:nvPr userDrawn="1"/>
          </p:nvSpPr>
          <p:spPr>
            <a:xfrm>
              <a:off x="463550" y="456356"/>
              <a:ext cx="8223250" cy="5944444"/>
            </a:xfrm>
            <a:prstGeom prst="rect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Straight Connector 19"/>
            <p:cNvCxnSpPr/>
            <p:nvPr userDrawn="1"/>
          </p:nvCxnSpPr>
          <p:spPr>
            <a:xfrm>
              <a:off x="471782" y="1143637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-3" y="2284726"/>
              <a:ext cx="9143998" cy="0"/>
            </a:xfrm>
            <a:prstGeom prst="line">
              <a:avLst/>
            </a:prstGeom>
            <a:noFill/>
            <a:ln w="190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380" y="3429000"/>
              <a:ext cx="9143628" cy="7005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lg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-3" y="4572000"/>
              <a:ext cx="9143998" cy="0"/>
            </a:xfrm>
            <a:prstGeom prst="line">
              <a:avLst/>
            </a:prstGeom>
            <a:noFill/>
            <a:ln w="19050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471782" y="5715637"/>
              <a:ext cx="8211312" cy="0"/>
            </a:xfrm>
            <a:prstGeom prst="line">
              <a:avLst/>
            </a:prstGeom>
            <a:noFill/>
            <a:ln w="6350">
              <a:solidFill>
                <a:schemeClr val="accent1">
                  <a:lumMod val="20000"/>
                  <a:lumOff val="80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" name="Group 24"/>
            <p:cNvGrpSpPr/>
            <p:nvPr userDrawn="1"/>
          </p:nvGrpSpPr>
          <p:grpSpPr>
            <a:xfrm>
              <a:off x="1001862" y="457200"/>
              <a:ext cx="7135564" cy="5957888"/>
              <a:chOff x="1001862" y="0"/>
              <a:chExt cx="7135564" cy="6858000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>
                <a:off x="4570813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lg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" name="Straight Connector 20"/>
              <p:cNvCxnSpPr/>
              <p:nvPr/>
            </p:nvCxnSpPr>
            <p:spPr>
              <a:xfrm>
                <a:off x="1001862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" name="Straight Connector 15"/>
              <p:cNvCxnSpPr/>
              <p:nvPr/>
            </p:nvCxnSpPr>
            <p:spPr>
              <a:xfrm>
                <a:off x="1154060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699680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852982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2393060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5338713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2551789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095851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249982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795602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944076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4493680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641440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5191773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8137426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5885138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6043982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6589602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6738076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7287680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7435440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7985773" y="0"/>
                <a:ext cx="0" cy="6858000"/>
              </a:xfrm>
              <a:prstGeom prst="line">
                <a:avLst/>
              </a:prstGeom>
              <a:noFill/>
              <a:ln w="6350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1126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5613" y="453573"/>
            <a:ext cx="8232667" cy="443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143301"/>
            <a:ext cx="8235626" cy="15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45313" y="6532563"/>
            <a:ext cx="1782762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" tIns="9144" rIns="9144" bIns="9144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689318A1-174D-4DEE-8106-03A37B9BCF15}" type="slidenum">
              <a:rPr lang="en-US" sz="1000" smtClean="0"/>
              <a:pPr/>
              <a:t>‹#›</a:t>
            </a:fld>
            <a:endParaRPr lang="en-US" sz="1000" dirty="0"/>
          </a:p>
        </p:txBody>
      </p:sp>
      <p:sp>
        <p:nvSpPr>
          <p:cNvPr id="49" name="Line 3"/>
          <p:cNvSpPr>
            <a:spLocks noChangeShapeType="1"/>
          </p:cNvSpPr>
          <p:nvPr userDrawn="1"/>
        </p:nvSpPr>
        <p:spPr bwMode="auto">
          <a:xfrm>
            <a:off x="265113" y="907945"/>
            <a:ext cx="8613775" cy="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10207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10207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2pPr>
      <a:lvl3pPr algn="l" defTabSz="10207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3pPr>
      <a:lvl4pPr algn="l" defTabSz="10207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4pPr>
      <a:lvl5pPr algn="l" defTabSz="10207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5pPr>
      <a:lvl6pPr marL="457200" algn="l" defTabSz="10207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6pPr>
      <a:lvl7pPr marL="914400" algn="l" defTabSz="10207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7pPr>
      <a:lvl8pPr marL="1371600" algn="l" defTabSz="10207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8pPr>
      <a:lvl9pPr marL="1828800" algn="l" defTabSz="10207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9pPr>
    </p:titleStyle>
    <p:bodyStyle>
      <a:lvl1pPr marL="0" indent="0" algn="l" defTabSz="82073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None/>
        <a:defRPr sz="22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76238" indent="-204788" algn="l" defTabSz="82073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000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627063" indent="-185738" algn="l" defTabSz="82073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Arial" charset="0"/>
        <a:buChar char="–"/>
        <a:defRPr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792163" indent="-163513" algn="l" defTabSz="82073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Arial" pitchFamily="34" charset="0"/>
        <a:buChar char="•"/>
        <a:defRPr sz="1400">
          <a:solidFill>
            <a:schemeClr val="tx1">
              <a:lumMod val="75000"/>
              <a:lumOff val="25000"/>
            </a:schemeClr>
          </a:solidFill>
          <a:latin typeface="+mn-lt"/>
        </a:defRPr>
      </a:lvl4pPr>
      <a:lvl5pPr marL="957263" indent="-163513" algn="l" defTabSz="82073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SzPct val="70000"/>
        <a:buFont typeface="Courier New" pitchFamily="49" charset="0"/>
        <a:buChar char="o"/>
        <a:defRPr sz="1200">
          <a:solidFill>
            <a:schemeClr val="tx1">
              <a:lumMod val="75000"/>
              <a:lumOff val="25000"/>
            </a:schemeClr>
          </a:solidFill>
          <a:latin typeface="+mn-lt"/>
        </a:defRPr>
      </a:lvl5pPr>
      <a:lvl6pPr marL="1414463" indent="-163513" algn="l" defTabSz="82073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Arial" charset="0"/>
        <a:buChar char="–"/>
        <a:defRPr sz="1600">
          <a:solidFill>
            <a:schemeClr val="tx1"/>
          </a:solidFill>
          <a:latin typeface="+mn-lt"/>
        </a:defRPr>
      </a:lvl6pPr>
      <a:lvl7pPr marL="1871663" indent="-163513" algn="l" defTabSz="82073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Arial" charset="0"/>
        <a:buChar char="–"/>
        <a:defRPr sz="1600">
          <a:solidFill>
            <a:schemeClr val="tx1"/>
          </a:solidFill>
          <a:latin typeface="+mn-lt"/>
        </a:defRPr>
      </a:lvl7pPr>
      <a:lvl8pPr marL="2328863" indent="-163513" algn="l" defTabSz="82073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Arial" charset="0"/>
        <a:buChar char="–"/>
        <a:defRPr sz="1600">
          <a:solidFill>
            <a:schemeClr val="tx1"/>
          </a:solidFill>
          <a:latin typeface="+mn-lt"/>
        </a:defRPr>
      </a:lvl8pPr>
      <a:lvl9pPr marL="2786063" indent="-163513" algn="l" defTabSz="82073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Arial" charset="0"/>
        <a:buChar char="–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jpeg"/><Relationship Id="rId4" Type="http://schemas.openxmlformats.org/officeDocument/2006/relationships/image" Target="../media/image30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7" Type="http://schemas.openxmlformats.org/officeDocument/2006/relationships/image" Target="../media/image47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6.jpeg"/><Relationship Id="rId5" Type="http://schemas.openxmlformats.org/officeDocument/2006/relationships/image" Target="../media/image45.jpeg"/><Relationship Id="rId4" Type="http://schemas.openxmlformats.org/officeDocument/2006/relationships/image" Target="../media/image44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7" Type="http://schemas.openxmlformats.org/officeDocument/2006/relationships/image" Target="../media/image53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2.png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41325" y="3795682"/>
            <a:ext cx="8245475" cy="2326791"/>
          </a:xfrm>
        </p:spPr>
        <p:txBody>
          <a:bodyPr/>
          <a:lstStyle/>
          <a:p>
            <a:r>
              <a:rPr lang="en-US" dirty="0"/>
              <a:t>John Vassberg</a:t>
            </a:r>
          </a:p>
          <a:p>
            <a:r>
              <a:rPr lang="en-US" dirty="0"/>
              <a:t>Chairman, DPW-OC</a:t>
            </a:r>
          </a:p>
          <a:p>
            <a:endParaRPr lang="en-US" dirty="0"/>
          </a:p>
          <a:p>
            <a:r>
              <a:rPr lang="en-US" dirty="0"/>
              <a:t>Aviation 2022</a:t>
            </a:r>
          </a:p>
          <a:p>
            <a:r>
              <a:rPr lang="en-US" dirty="0"/>
              <a:t>Chicago, IL</a:t>
            </a:r>
          </a:p>
          <a:p>
            <a:endParaRPr lang="en-US" dirty="0"/>
          </a:p>
          <a:p>
            <a:r>
              <a:rPr lang="en-US" dirty="0"/>
              <a:t>June 25-26, 2022</a:t>
            </a:r>
          </a:p>
        </p:txBody>
      </p:sp>
      <p:sp>
        <p:nvSpPr>
          <p:cNvPr id="5122" name="Rectangle 4"/>
          <p:cNvSpPr>
            <a:spLocks noGrp="1" noChangeArrowheads="1"/>
          </p:cNvSpPr>
          <p:nvPr>
            <p:ph type="ctrTitle" sz="quarter"/>
          </p:nvPr>
        </p:nvSpPr>
        <p:spPr>
          <a:xfrm>
            <a:off x="432789" y="1020274"/>
            <a:ext cx="8254011" cy="2492990"/>
          </a:xfrm>
        </p:spPr>
        <p:txBody>
          <a:bodyPr/>
          <a:lstStyle/>
          <a:p>
            <a:r>
              <a:rPr lang="en-US" dirty="0"/>
              <a:t>DPW-VII </a:t>
            </a:r>
            <a:br>
              <a:rPr lang="en-US" dirty="0"/>
            </a:br>
            <a:r>
              <a:rPr lang="en-US" dirty="0"/>
              <a:t>Opening Remarks</a:t>
            </a:r>
            <a:br>
              <a:rPr lang="en-US" dirty="0"/>
            </a:br>
            <a:endParaRPr lang="en-US" dirty="0"/>
          </a:p>
        </p:txBody>
      </p:sp>
      <p:pic>
        <p:nvPicPr>
          <p:cNvPr id="25602" name="Picture 2" descr="Image of DPW Coin logo - obvers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0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27754064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Case 1  “Halfway to Buffet”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2843855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400" dirty="0"/>
              <a:t> </a:t>
            </a:r>
            <a:r>
              <a:rPr lang="en-US" dirty="0"/>
              <a:t>Case 1:  CRM Wing-Body Grid Convergence Study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Use 3.00-deg </a:t>
            </a:r>
            <a:r>
              <a:rPr lang="en-US" dirty="0" err="1"/>
              <a:t>LoQ</a:t>
            </a:r>
            <a:r>
              <a:rPr lang="en-US" dirty="0"/>
              <a:t> AE CRM Geometry/Grids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Use at least 4 Grids in Family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Plot  [ CD, CM, </a:t>
            </a:r>
            <a:r>
              <a:rPr lang="en-US" dirty="0" err="1"/>
              <a:t>AoA</a:t>
            </a:r>
            <a:r>
              <a:rPr lang="en-US" dirty="0"/>
              <a:t> ]  .vs.  N</a:t>
            </a:r>
            <a:r>
              <a:rPr lang="en-US" baseline="30000" dirty="0"/>
              <a:t>-(2/3)</a:t>
            </a:r>
            <a:r>
              <a:rPr lang="en-US" dirty="0"/>
              <a:t> 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Case 1a (Requested)</a:t>
            </a:r>
          </a:p>
          <a:p>
            <a:pPr lvl="2"/>
            <a:r>
              <a:rPr lang="en-US" dirty="0"/>
              <a:t>M = 0.85,  Re = 20 million,  Fixed CL = 0.58,  T = -250°F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 Case 1b (Optional)</a:t>
            </a:r>
          </a:p>
          <a:p>
            <a:pPr lvl="2"/>
            <a:r>
              <a:rPr lang="en-US" dirty="0"/>
              <a:t>M = 0.85,  Re = 05 million,  Fixed CL = 0.58,  T =  100°F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10</a:t>
            </a:fld>
            <a:endParaRPr lang="en-US" sz="1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Case 2  “Polar with AE Effects”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3185487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/>
              <a:t> Case 2:  CRM Wing-Body Static </a:t>
            </a:r>
            <a:r>
              <a:rPr lang="en-US" dirty="0" err="1"/>
              <a:t>LoQ</a:t>
            </a:r>
            <a:r>
              <a:rPr lang="en-US" dirty="0"/>
              <a:t> Aero-Elastic Effect</a:t>
            </a:r>
          </a:p>
          <a:p>
            <a:pPr lvl="1">
              <a:buFont typeface="Arial" pitchFamily="34" charset="0"/>
              <a:buChar char="•"/>
            </a:pPr>
            <a:r>
              <a:rPr lang="en-US" dirty="0" err="1"/>
              <a:t>AoA</a:t>
            </a:r>
            <a:r>
              <a:rPr lang="en-US" dirty="0"/>
              <a:t> Sweep with ETW Deflections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CL = 0.50 on 2.50-deg </a:t>
            </a:r>
            <a:r>
              <a:rPr lang="en-US" dirty="0" err="1"/>
              <a:t>LoQ</a:t>
            </a:r>
            <a:r>
              <a:rPr lang="en-US" dirty="0"/>
              <a:t> Geometry</a:t>
            </a:r>
          </a:p>
          <a:p>
            <a:pPr lvl="1">
              <a:buFont typeface="Arial" pitchFamily="34" charset="0"/>
              <a:buChar char="•"/>
            </a:pPr>
            <a:r>
              <a:rPr lang="en-US" dirty="0" err="1"/>
              <a:t>AoA</a:t>
            </a:r>
            <a:r>
              <a:rPr lang="en-US" dirty="0"/>
              <a:t> = [2.50, 2.75, 3.00, 3.25, 3.50, 3.75, 4.00, 4.25] degrees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Medium Baseline Grids:  [ 9 Solutions on 8 Grids/Geometries ]	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Case 2a (</a:t>
            </a:r>
            <a:r>
              <a:rPr lang="en-US" dirty="0" err="1"/>
              <a:t>Requsted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Mach=0.85,  Re=20 million,  T=-250ºF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Case 2b (Optional)</a:t>
            </a:r>
          </a:p>
          <a:p>
            <a:pPr lvl="2"/>
            <a:r>
              <a:rPr lang="en-US" dirty="0"/>
              <a:t>Mach=0.85,  Re=05 million,  T=100ºF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11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70955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Case 3  “Ren &amp; AE Effects”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2963888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/>
              <a:t> Case 3:  CRM WB Ren-Sweep at Fixed CL 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M = 0.85, CL = 0.50, Medium Grids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Re=05M,  </a:t>
            </a:r>
            <a:r>
              <a:rPr lang="en-US" dirty="0" err="1"/>
              <a:t>LoQ</a:t>
            </a:r>
            <a:r>
              <a:rPr lang="en-US" dirty="0"/>
              <a:t> 2.50-deg R05 Grid,  T=  100°F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Re=20M,  </a:t>
            </a:r>
            <a:r>
              <a:rPr lang="en-US" dirty="0" err="1"/>
              <a:t>LoQ</a:t>
            </a:r>
            <a:r>
              <a:rPr lang="en-US" dirty="0"/>
              <a:t> 2.50-deg R30 Grid,  T= -250°F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Re=20M,  </a:t>
            </a:r>
            <a:r>
              <a:rPr lang="en-US" dirty="0" err="1"/>
              <a:t>HiQ</a:t>
            </a:r>
            <a:r>
              <a:rPr lang="en-US" dirty="0"/>
              <a:t> 2.50-deg R30 Grid,  T = -182°F 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Re=30M,  </a:t>
            </a:r>
            <a:r>
              <a:rPr lang="en-US" dirty="0" err="1"/>
              <a:t>HiQ</a:t>
            </a:r>
            <a:r>
              <a:rPr lang="en-US" dirty="0"/>
              <a:t> 2.50-deg R30 Grid,  T = -250°F </a:t>
            </a:r>
          </a:p>
          <a:p>
            <a:endParaRPr lang="en-US" dirty="0"/>
          </a:p>
          <a:p>
            <a:pPr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12</a:t>
            </a:fld>
            <a:endParaRPr lang="en-US" sz="1000" dirty="0"/>
          </a:p>
        </p:txBody>
      </p:sp>
      <p:grpSp>
        <p:nvGrpSpPr>
          <p:cNvPr id="5" name="Group 21">
            <a:extLst>
              <a:ext uri="{FF2B5EF4-FFF2-40B4-BE49-F238E27FC236}">
                <a16:creationId xmlns:a16="http://schemas.microsoft.com/office/drawing/2014/main" id="{38DA0C5B-41A0-6946-A4BF-818E27D3955F}"/>
              </a:ext>
            </a:extLst>
          </p:cNvPr>
          <p:cNvGrpSpPr>
            <a:grpSpLocks/>
          </p:cNvGrpSpPr>
          <p:nvPr/>
        </p:nvGrpSpPr>
        <p:grpSpPr bwMode="auto">
          <a:xfrm>
            <a:off x="1555431" y="3294043"/>
            <a:ext cx="6033139" cy="3563957"/>
            <a:chOff x="579" y="762"/>
            <a:chExt cx="4601" cy="336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5116343-0C21-B243-99E6-89FC4DD14A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546" t="7048" r="4546" b="7048"/>
            <a:stretch>
              <a:fillRect/>
            </a:stretch>
          </p:blipFill>
          <p:spPr bwMode="auto">
            <a:xfrm>
              <a:off x="579" y="762"/>
              <a:ext cx="4601" cy="33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 Box 11">
              <a:extLst>
                <a:ext uri="{FF2B5EF4-FFF2-40B4-BE49-F238E27FC236}">
                  <a16:creationId xmlns:a16="http://schemas.microsoft.com/office/drawing/2014/main" id="{98A3049F-B088-9046-9084-CF3A9C4B0B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5" y="1013"/>
              <a:ext cx="1723" cy="65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1400" dirty="0">
                  <a:solidFill>
                    <a:srgbClr val="000000"/>
                  </a:solidFill>
                </a:rPr>
                <a:t>Increasing model load</a:t>
              </a:r>
            </a:p>
            <a:p>
              <a:pPr algn="ctr"/>
              <a:endParaRPr lang="en-US" altLang="en-US" sz="1800" dirty="0"/>
            </a:p>
          </p:txBody>
        </p:sp>
        <p:sp>
          <p:nvSpPr>
            <p:cNvPr id="9" name="Line 12">
              <a:extLst>
                <a:ext uri="{FF2B5EF4-FFF2-40B4-BE49-F238E27FC236}">
                  <a16:creationId xmlns:a16="http://schemas.microsoft.com/office/drawing/2014/main" id="{FF011424-0295-E948-B0AF-DB7913DA8D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6" y="1460"/>
              <a:ext cx="647" cy="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Oval 14">
              <a:extLst>
                <a:ext uri="{FF2B5EF4-FFF2-40B4-BE49-F238E27FC236}">
                  <a16:creationId xmlns:a16="http://schemas.microsoft.com/office/drawing/2014/main" id="{855E5A81-D076-D445-94E8-CC48E34989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" y="3694"/>
              <a:ext cx="96" cy="96"/>
            </a:xfrm>
            <a:prstGeom prst="ellipse">
              <a:avLst/>
            </a:prstGeom>
            <a:solidFill>
              <a:srgbClr val="FFFF00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Oval 15">
              <a:extLst>
                <a:ext uri="{FF2B5EF4-FFF2-40B4-BE49-F238E27FC236}">
                  <a16:creationId xmlns:a16="http://schemas.microsoft.com/office/drawing/2014/main" id="{A72F29A5-3D7F-D54B-862C-F6D0834BA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" y="3245"/>
              <a:ext cx="96" cy="96"/>
            </a:xfrm>
            <a:prstGeom prst="ellipse">
              <a:avLst/>
            </a:prstGeom>
            <a:solidFill>
              <a:srgbClr val="00FF00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Oval 16">
              <a:extLst>
                <a:ext uri="{FF2B5EF4-FFF2-40B4-BE49-F238E27FC236}">
                  <a16:creationId xmlns:a16="http://schemas.microsoft.com/office/drawing/2014/main" id="{54A59988-5E8F-E649-B929-31BA45F20E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6" y="3245"/>
              <a:ext cx="96" cy="96"/>
            </a:xfrm>
            <a:prstGeom prst="ellipse">
              <a:avLst/>
            </a:prstGeom>
            <a:solidFill>
              <a:srgbClr val="00CCFF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7">
              <a:extLst>
                <a:ext uri="{FF2B5EF4-FFF2-40B4-BE49-F238E27FC236}">
                  <a16:creationId xmlns:a16="http://schemas.microsoft.com/office/drawing/2014/main" id="{F52E1065-58FA-7941-B639-9DDCF24584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8" y="2941"/>
              <a:ext cx="96" cy="96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14" name="AutoShape 18">
              <a:extLst>
                <a:ext uri="{FF2B5EF4-FFF2-40B4-BE49-F238E27FC236}">
                  <a16:creationId xmlns:a16="http://schemas.microsoft.com/office/drawing/2014/main" id="{14D23DB6-27D0-B847-8019-56298B2EC527}"/>
                </a:ext>
              </a:extLst>
            </p:cNvPr>
            <p:cNvCxnSpPr>
              <a:cxnSpLocks noChangeShapeType="1"/>
              <a:stCxn id="10" idx="0"/>
              <a:endCxn id="11" idx="4"/>
            </p:cNvCxnSpPr>
            <p:nvPr/>
          </p:nvCxnSpPr>
          <p:spPr bwMode="auto">
            <a:xfrm flipV="1">
              <a:off x="1816" y="3341"/>
              <a:ext cx="0" cy="35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AutoShape 19">
              <a:extLst>
                <a:ext uri="{FF2B5EF4-FFF2-40B4-BE49-F238E27FC236}">
                  <a16:creationId xmlns:a16="http://schemas.microsoft.com/office/drawing/2014/main" id="{2120D23B-B684-EA42-A7EB-2633A22B1312}"/>
                </a:ext>
              </a:extLst>
            </p:cNvPr>
            <p:cNvCxnSpPr>
              <a:cxnSpLocks noChangeShapeType="1"/>
              <a:stCxn id="11" idx="6"/>
              <a:endCxn id="12" idx="2"/>
            </p:cNvCxnSpPr>
            <p:nvPr/>
          </p:nvCxnSpPr>
          <p:spPr bwMode="auto">
            <a:xfrm>
              <a:off x="1864" y="3293"/>
              <a:ext cx="272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AutoShape 20">
              <a:extLst>
                <a:ext uri="{FF2B5EF4-FFF2-40B4-BE49-F238E27FC236}">
                  <a16:creationId xmlns:a16="http://schemas.microsoft.com/office/drawing/2014/main" id="{BF09F91A-31A1-194D-B23E-03D303689C15}"/>
                </a:ext>
              </a:extLst>
            </p:cNvPr>
            <p:cNvCxnSpPr>
              <a:cxnSpLocks noChangeShapeType="1"/>
              <a:stCxn id="12" idx="0"/>
              <a:endCxn id="13" idx="4"/>
            </p:cNvCxnSpPr>
            <p:nvPr/>
          </p:nvCxnSpPr>
          <p:spPr bwMode="auto">
            <a:xfrm flipV="1">
              <a:off x="2184" y="3037"/>
              <a:ext cx="2" cy="20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2DB27E13-4C4F-8248-9351-58D282D638DE}"/>
              </a:ext>
            </a:extLst>
          </p:cNvPr>
          <p:cNvSpPr>
            <a:spLocks noChangeAspect="1"/>
          </p:cNvSpPr>
          <p:nvPr/>
        </p:nvSpPr>
        <p:spPr>
          <a:xfrm>
            <a:off x="6430977" y="1973210"/>
            <a:ext cx="230964" cy="2286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5CB86F2-AF2A-CB4D-9E9C-34A33A33B02D}"/>
              </a:ext>
            </a:extLst>
          </p:cNvPr>
          <p:cNvSpPr>
            <a:spLocks noChangeAspect="1"/>
          </p:cNvSpPr>
          <p:nvPr/>
        </p:nvSpPr>
        <p:spPr>
          <a:xfrm>
            <a:off x="6430977" y="2319077"/>
            <a:ext cx="230964" cy="2286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CDB8F9B-8DE7-A54E-A129-E8DF8D16EE9A}"/>
              </a:ext>
            </a:extLst>
          </p:cNvPr>
          <p:cNvSpPr>
            <a:spLocks noChangeAspect="1"/>
          </p:cNvSpPr>
          <p:nvPr/>
        </p:nvSpPr>
        <p:spPr>
          <a:xfrm>
            <a:off x="6430977" y="2664944"/>
            <a:ext cx="230964" cy="2286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3D3B268-E42B-774F-90BA-1EE11A97219C}"/>
              </a:ext>
            </a:extLst>
          </p:cNvPr>
          <p:cNvSpPr>
            <a:spLocks noChangeAspect="1"/>
          </p:cNvSpPr>
          <p:nvPr/>
        </p:nvSpPr>
        <p:spPr>
          <a:xfrm>
            <a:off x="6430977" y="3010811"/>
            <a:ext cx="230964" cy="22860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748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Case 4  “Grid Adaptation”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3323987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400" dirty="0"/>
              <a:t> </a:t>
            </a:r>
            <a:r>
              <a:rPr lang="en-US" dirty="0"/>
              <a:t>Case 4:  CRM WB Grid Adaptation – Alpha Sweep 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Optional Test Case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M = 0.85,  Re = 20 million,  T = -250°F 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CL = 0.50 on 2.50-deg </a:t>
            </a:r>
            <a:r>
              <a:rPr lang="en-US" dirty="0" err="1"/>
              <a:t>LoQ</a:t>
            </a:r>
            <a:r>
              <a:rPr lang="en-US" dirty="0"/>
              <a:t> Geometry</a:t>
            </a:r>
          </a:p>
          <a:p>
            <a:pPr lvl="1">
              <a:buFont typeface="Arial" pitchFamily="34" charset="0"/>
              <a:buChar char="•"/>
            </a:pPr>
            <a:r>
              <a:rPr lang="en-US" dirty="0" err="1"/>
              <a:t>AoA</a:t>
            </a:r>
            <a:r>
              <a:rPr lang="en-US" dirty="0"/>
              <a:t> = [2.50, 2.75, 3.00, 3.25, 3.50, 3.75, 4.00, 4.25] degrees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Start Adaptation from Appropriate Baseline </a:t>
            </a:r>
            <a:r>
              <a:rPr lang="en-US" dirty="0" err="1"/>
              <a:t>LoQ</a:t>
            </a:r>
            <a:r>
              <a:rPr lang="en-US" dirty="0"/>
              <a:t> Mesh or AE Geometry 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Participants to Document Adaptation Process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Additional cases:  M = 0.85;  Re = 5 million;  T = 100°F</a:t>
            </a:r>
          </a:p>
          <a:p>
            <a:pPr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13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0529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Case 5  “Beyond RANS”</a:t>
            </a:r>
            <a:endParaRPr lang="en-US" b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14</a:t>
            </a:fld>
            <a:endParaRPr lang="en-US" sz="1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CE698C-1C92-D54D-B28E-7B606FA81370}"/>
              </a:ext>
            </a:extLst>
          </p:cNvPr>
          <p:cNvSpPr txBox="1">
            <a:spLocks/>
          </p:cNvSpPr>
          <p:nvPr/>
        </p:nvSpPr>
        <p:spPr bwMode="auto">
          <a:xfrm>
            <a:off x="439738" y="1146765"/>
            <a:ext cx="8704262" cy="2548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76238" indent="-204788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627063" indent="-185738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7921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9572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Courier New" pitchFamily="49" charset="0"/>
              <a:buChar char="o"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5pPr>
            <a:lvl6pPr marL="14144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</a:defRPr>
            </a:lvl6pPr>
            <a:lvl7pPr marL="18716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</a:defRPr>
            </a:lvl7pPr>
            <a:lvl8pPr marL="23288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</a:defRPr>
            </a:lvl8pPr>
            <a:lvl9pPr marL="27860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Arial" pitchFamily="34" charset="0"/>
              <a:buChar char="•"/>
            </a:pPr>
            <a:r>
              <a:rPr lang="en-US" sz="2400" kern="0" dirty="0"/>
              <a:t> </a:t>
            </a:r>
            <a:r>
              <a:rPr lang="en-US" kern="0" dirty="0"/>
              <a:t>Case 5:  Beyond RANS 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/>
              <a:t>Optional Test Case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/>
              <a:t>URANS, DDES, WMLES, Lattice Boltzmann, etc.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/>
              <a:t>M = 0.85,  Re = 20 million,  T = -250°F 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/>
              <a:t>CL ~ 0.58 on 3.00-deg </a:t>
            </a:r>
            <a:r>
              <a:rPr lang="en-US" kern="0" dirty="0" err="1"/>
              <a:t>LoQ</a:t>
            </a:r>
            <a:r>
              <a:rPr lang="en-US" kern="0" dirty="0"/>
              <a:t> Geometry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 err="1"/>
              <a:t>AoA</a:t>
            </a:r>
            <a:r>
              <a:rPr lang="en-US" kern="0" dirty="0"/>
              <a:t> = [2.50, 2.75, 3.00, 3.25, 3.50, 3.75, 4.00, 4.25] degrees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/>
              <a:t>Use Appropriate </a:t>
            </a:r>
            <a:r>
              <a:rPr lang="en-US" kern="0" dirty="0" err="1"/>
              <a:t>LoQ</a:t>
            </a:r>
            <a:r>
              <a:rPr lang="en-US" kern="0" dirty="0"/>
              <a:t> AE Geometry </a:t>
            </a:r>
          </a:p>
        </p:txBody>
      </p:sp>
    </p:spTree>
    <p:extLst>
      <p:ext uri="{BB962C8B-B14F-4D97-AF65-F5344CB8AC3E}">
        <p14:creationId xmlns:p14="http://schemas.microsoft.com/office/powerpoint/2010/main" val="227423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Case 6  “Couple AE Simulation”</a:t>
            </a:r>
            <a:endParaRPr lang="en-US" b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15</a:t>
            </a:fld>
            <a:endParaRPr lang="en-US" sz="1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CE698C-1C92-D54D-B28E-7B606FA81370}"/>
              </a:ext>
            </a:extLst>
          </p:cNvPr>
          <p:cNvSpPr txBox="1">
            <a:spLocks/>
          </p:cNvSpPr>
          <p:nvPr/>
        </p:nvSpPr>
        <p:spPr bwMode="auto">
          <a:xfrm>
            <a:off x="439738" y="1146765"/>
            <a:ext cx="8704262" cy="2179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76238" indent="-204788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627063" indent="-185738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7921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9572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Courier New" pitchFamily="49" charset="0"/>
              <a:buChar char="o"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5pPr>
            <a:lvl6pPr marL="14144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</a:defRPr>
            </a:lvl6pPr>
            <a:lvl7pPr marL="18716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</a:defRPr>
            </a:lvl7pPr>
            <a:lvl8pPr marL="23288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</a:defRPr>
            </a:lvl8pPr>
            <a:lvl9pPr marL="2786063" indent="-163513" algn="l" defTabSz="820738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Arial" pitchFamily="34" charset="0"/>
              <a:buChar char="•"/>
            </a:pPr>
            <a:r>
              <a:rPr lang="en-US" sz="2400" kern="0" dirty="0"/>
              <a:t> </a:t>
            </a:r>
            <a:r>
              <a:rPr lang="en-US" kern="0" dirty="0"/>
              <a:t>Case 6:  CRM WB Coupled Aero-Elastic Simulation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/>
              <a:t>Optional Test Case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/>
              <a:t>M = 0.85,  Re = 20 million,  T = -250°F 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/>
              <a:t>CL = 0.58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 err="1"/>
              <a:t>AoA</a:t>
            </a:r>
            <a:r>
              <a:rPr lang="en-US" kern="0" dirty="0"/>
              <a:t> = [2.50, 2.75, 3.00, 3.25, 3.50, 3.75, 4.00, 4.25] degrees</a:t>
            </a:r>
          </a:p>
          <a:p>
            <a:pPr lvl="1">
              <a:buFont typeface="Arial" pitchFamily="34" charset="0"/>
              <a:buChar char="•"/>
            </a:pPr>
            <a:r>
              <a:rPr lang="en-US" kern="0" dirty="0"/>
              <a:t>Start AE Process with </a:t>
            </a:r>
            <a:r>
              <a:rPr lang="en-US" kern="0" dirty="0" err="1"/>
              <a:t>NoQ</a:t>
            </a:r>
            <a:r>
              <a:rPr lang="en-US" kern="0" dirty="0"/>
              <a:t> AE Geometry or </a:t>
            </a:r>
            <a:r>
              <a:rPr lang="en-US" kern="0" dirty="0" err="1"/>
              <a:t>NoQ</a:t>
            </a:r>
            <a:r>
              <a:rPr lang="en-US" kern="0" dirty="0"/>
              <a:t> R30 Medium Grid</a:t>
            </a:r>
          </a:p>
        </p:txBody>
      </p:sp>
    </p:spTree>
    <p:extLst>
      <p:ext uri="{BB962C8B-B14F-4D97-AF65-F5344CB8AC3E}">
        <p14:creationId xmlns:p14="http://schemas.microsoft.com/office/powerpoint/2010/main" val="166034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Participant Demographics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216684"/>
          </a:xfrm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18 Teams/Organizations</a:t>
            </a: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7 N. America,  7 Europe,  4 Asia</a:t>
            </a: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7 Government,  3 Industry,  3 Academia,  5 Commercial</a:t>
            </a:r>
            <a:endParaRPr lang="en-US" sz="2400" dirty="0"/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30 Total Data Submittals</a:t>
            </a:r>
          </a:p>
          <a:p>
            <a:pPr lvl="0">
              <a:spcBef>
                <a:spcPct val="20000"/>
              </a:spcBef>
            </a:pPr>
            <a:endParaRPr lang="en-US" sz="1200" dirty="0">
              <a:solidFill>
                <a:srgbClr val="000000"/>
              </a:solidFill>
            </a:endParaRP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Grid Types:</a:t>
            </a:r>
          </a:p>
          <a:p>
            <a:pPr marL="1257300" lvl="2" indent="-3429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16	Unstructured</a:t>
            </a:r>
          </a:p>
          <a:p>
            <a:pPr marL="1257300" lvl="2" indent="-3429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  3	Overset</a:t>
            </a:r>
          </a:p>
          <a:p>
            <a:pPr marL="1257300" lvl="2" indent="-3429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  3	Structured Multi-Block</a:t>
            </a:r>
          </a:p>
          <a:p>
            <a:pPr marL="1257300" lvl="2" indent="-3429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  1	Custom Cartesian</a:t>
            </a:r>
          </a:p>
          <a:p>
            <a:pPr marL="1200150" lvl="2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Turbulence Models:</a:t>
            </a:r>
          </a:p>
          <a:p>
            <a:pPr marL="1257300" lvl="2" indent="-3429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14 SA (w/ &amp; w/o QCR),  4 SST, </a:t>
            </a:r>
            <a:br>
              <a:rPr lang="en-US" sz="2000" dirty="0">
                <a:solidFill>
                  <a:srgbClr val="000000"/>
                </a:solidFill>
              </a:rPr>
            </a:br>
            <a:r>
              <a:rPr lang="en-US" sz="2000" dirty="0">
                <a:solidFill>
                  <a:srgbClr val="000000"/>
                </a:solidFill>
              </a:rPr>
              <a:t>2 EARSM,  1 SSG/LRR,  1 AMM-QCR,  1 RSW-ln(w)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16</a:t>
            </a:fld>
            <a:endParaRPr lang="en-US" sz="1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</a:t>
            </a:r>
            <a:r>
              <a:rPr lang="en-US" i="1" dirty="0"/>
              <a:t>“Expanding The Envelope”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15218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Organizing Committee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Agenda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DPW History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Test Cases 1-6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Participant Demographics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 CRM WB Geometry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 Measured Wing Deflections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 CRM Reference Quantities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Gridding Guidelines &amp; Family Plan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Baseline Grid Families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Vassberg Multi-Block &amp; Overset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NLR Multi-Block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JAXA Unstructured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DLR Unstructured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17</a:t>
            </a:fld>
            <a:endParaRPr lang="en-US" sz="1000" dirty="0"/>
          </a:p>
        </p:txBody>
      </p:sp>
      <p:pic>
        <p:nvPicPr>
          <p:cNvPr id="5" name="Picture 2" descr="Image of DPW Coin logo - obverse">
            <a:extLst>
              <a:ext uri="{FF2B5EF4-FFF2-40B4-BE49-F238E27FC236}">
                <a16:creationId xmlns:a16="http://schemas.microsoft.com/office/drawing/2014/main" id="{0B3C0D1C-C25A-304E-B545-D452222C7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006864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4522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41C2D7-5215-F443-A70C-E7AE08A932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76" r="26412"/>
          <a:stretch/>
        </p:blipFill>
        <p:spPr>
          <a:xfrm rot="-5400000">
            <a:off x="2647865" y="-1600200"/>
            <a:ext cx="3848271" cy="1005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Research Model (CRM)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18</a:t>
            </a:fld>
            <a:endParaRPr 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5373887" y="5814824"/>
            <a:ext cx="3001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Vassberg  AIAA 2008-6919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C4769F-1808-4542-8442-D3B4072B9503}"/>
              </a:ext>
            </a:extLst>
          </p:cNvPr>
          <p:cNvSpPr txBox="1"/>
          <p:nvPr/>
        </p:nvSpPr>
        <p:spPr>
          <a:xfrm>
            <a:off x="1228989" y="1391271"/>
            <a:ext cx="2582758" cy="61555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CRM WB Configuration</a:t>
            </a:r>
          </a:p>
          <a:p>
            <a:pPr algn="ctr"/>
            <a:r>
              <a:rPr lang="en-US" sz="1600" dirty="0"/>
              <a:t>Undeflected Wing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27F57C-3461-BB45-AA04-FC66B256FA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95" r="26170"/>
          <a:stretch/>
        </p:blipFill>
        <p:spPr>
          <a:xfrm rot="-5400000">
            <a:off x="2534271" y="-1600200"/>
            <a:ext cx="4075458" cy="1005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Research Model (CRM)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19</a:t>
            </a:fld>
            <a:endParaRPr 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1228989" y="1391271"/>
            <a:ext cx="2582758" cy="61555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CRM WB Configuration</a:t>
            </a:r>
          </a:p>
          <a:p>
            <a:pPr algn="ctr"/>
            <a:r>
              <a:rPr lang="en-US" sz="1600" dirty="0"/>
              <a:t>Undeflected Wing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FC310-B4C0-2D48-AD59-209AA93F3EC8}"/>
              </a:ext>
            </a:extLst>
          </p:cNvPr>
          <p:cNvSpPr txBox="1"/>
          <p:nvPr/>
        </p:nvSpPr>
        <p:spPr>
          <a:xfrm>
            <a:off x="5373887" y="5814824"/>
            <a:ext cx="30017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Vassberg  AIAA 2008-6919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</a:t>
            </a:r>
            <a:r>
              <a:rPr lang="en-US" i="1" dirty="0"/>
              <a:t>“Expanding The Envelope”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15218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Introduction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Organizing Committee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Agenda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DPW History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Test Cases 1-6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Participant Demographics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CRM WB Geometry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Measured Wing Deflections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CRM Reference Quantities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Gridding Guidelines &amp; Family Plan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Baseline Grid Families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Vassberg Multi-Block &amp; Overset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NLR Multi-Block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JAXA Unstructured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DLR Unstructured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</a:t>
            </a:fld>
            <a:endParaRPr lang="en-US" sz="1000" dirty="0"/>
          </a:p>
        </p:txBody>
      </p:sp>
      <p:pic>
        <p:nvPicPr>
          <p:cNvPr id="5" name="Picture 2" descr="Image of DPW Coin logo - obverse">
            <a:extLst>
              <a:ext uri="{FF2B5EF4-FFF2-40B4-BE49-F238E27FC236}">
                <a16:creationId xmlns:a16="http://schemas.microsoft.com/office/drawing/2014/main" id="{AB843942-D416-9744-A898-FD77D6770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006864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911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Research Model (CRM)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20</a:t>
            </a:fld>
            <a:endParaRPr lang="en-US" sz="1000" dirty="0"/>
          </a:p>
        </p:txBody>
      </p:sp>
      <p:pic>
        <p:nvPicPr>
          <p:cNvPr id="8" name="Picture 2" descr="NASA Common Research Model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112264"/>
            <a:ext cx="9144000" cy="2633473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980312" y="5464336"/>
            <a:ext cx="7183377" cy="5232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en-US" sz="2800" dirty="0"/>
              <a:t>http://commonresearchmodel.larc.nasa.gov/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Research Model (CRM)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21</a:t>
            </a:fld>
            <a:endParaRPr lang="en-US" sz="1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8921" y="1005840"/>
            <a:ext cx="8486158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CRM Wing Deflections in NTF, ETW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22</a:t>
            </a:fld>
            <a:endParaRPr lang="en-US" sz="1000" dirty="0"/>
          </a:p>
        </p:txBody>
      </p:sp>
      <p:pic>
        <p:nvPicPr>
          <p:cNvPr id="8" name="Picture 7" descr="wdwbtr5m85hv3.gi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22" t="54545" r="39216" b="1818"/>
          <a:stretch>
            <a:fillRect/>
          </a:stretch>
        </p:blipFill>
        <p:spPr>
          <a:xfrm>
            <a:off x="4714847" y="2315216"/>
            <a:ext cx="4143384" cy="4114800"/>
          </a:xfrm>
          <a:prstGeom prst="rect">
            <a:avLst/>
          </a:prstGeom>
        </p:spPr>
      </p:pic>
      <p:pic>
        <p:nvPicPr>
          <p:cNvPr id="9" name="Picture 8" descr="wdwbtr5m85hv3.gi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22" t="10909" r="39216" b="45455"/>
          <a:stretch>
            <a:fillRect/>
          </a:stretch>
        </p:blipFill>
        <p:spPr>
          <a:xfrm>
            <a:off x="285769" y="2315216"/>
            <a:ext cx="4143309" cy="4114800"/>
          </a:xfrm>
          <a:prstGeom prst="rect">
            <a:avLst/>
          </a:prstGeom>
        </p:spPr>
      </p:pic>
      <p:pic>
        <p:nvPicPr>
          <p:cNvPr id="7" name="Picture 6" descr="wdwbtr5m85hv3.gi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3033" t="43262" b="38866"/>
          <a:stretch>
            <a:fillRect/>
          </a:stretch>
        </p:blipFill>
        <p:spPr>
          <a:xfrm>
            <a:off x="3110510" y="992217"/>
            <a:ext cx="2922980" cy="18288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2814628" y="6440028"/>
            <a:ext cx="3514745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DPW-7 Utilizes ETW Deflections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</a:t>
            </a:r>
            <a:r>
              <a:rPr lang="en-US" i="1" dirty="0"/>
              <a:t>“Expanding The Envelope”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15218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Organizing Committee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Agenda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DPW History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Test Cases 1-6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Participant Demographics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WB Geometry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Measured Wing Deflections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Reference Quantities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Gridding Guidelines &amp; Family Plan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Baseline Grid Families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Vassberg Multi-Block &amp; Overset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NLR Multi-Block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JAXA Unstructured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DLR Unstructured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23</a:t>
            </a:fld>
            <a:endParaRPr lang="en-US" sz="1000" dirty="0"/>
          </a:p>
        </p:txBody>
      </p:sp>
      <p:pic>
        <p:nvPicPr>
          <p:cNvPr id="5" name="Picture 2" descr="Image of DPW Coin logo - obverse">
            <a:extLst>
              <a:ext uri="{FF2B5EF4-FFF2-40B4-BE49-F238E27FC236}">
                <a16:creationId xmlns:a16="http://schemas.microsoft.com/office/drawing/2014/main" id="{5FED1FE3-F80F-0C4A-87AE-1039AA18F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006864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3662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Gridding Guidelines (1/2)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364545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/>
              <a:t> Tiny Grid (L1) 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Viscous Wall Spacing:  Y</a:t>
            </a:r>
            <a:r>
              <a:rPr lang="en-US" baseline="30000" dirty="0"/>
              <a:t>+</a:t>
            </a:r>
            <a:r>
              <a:rPr lang="en-US" dirty="0"/>
              <a:t> ~ 1.0  →  ∆y</a:t>
            </a:r>
            <a:r>
              <a:rPr lang="en-US" baseline="-25000" dirty="0"/>
              <a:t>1</a:t>
            </a:r>
            <a:r>
              <a:rPr lang="en-US" dirty="0"/>
              <a:t> = 0.0002332”</a:t>
            </a:r>
          </a:p>
          <a:p>
            <a:pPr lvl="2">
              <a:buFont typeface="Arial" pitchFamily="34" charset="0"/>
              <a:buChar char="•"/>
            </a:pPr>
            <a:r>
              <a:rPr lang="en-US" dirty="0"/>
              <a:t>Based on local </a:t>
            </a:r>
            <a:r>
              <a:rPr lang="en-US" dirty="0" err="1"/>
              <a:t>C</a:t>
            </a:r>
            <a:r>
              <a:rPr lang="en-US" baseline="-25000" dirty="0" err="1"/>
              <a:t>f</a:t>
            </a:r>
            <a:r>
              <a:rPr lang="en-US" dirty="0"/>
              <a:t> @ 10% </a:t>
            </a:r>
            <a:r>
              <a:rPr lang="en-US" dirty="0" err="1"/>
              <a:t>Cref</a:t>
            </a:r>
            <a:r>
              <a:rPr lang="en-US" dirty="0"/>
              <a:t> for Re</a:t>
            </a:r>
            <a:r>
              <a:rPr lang="en-US" baseline="-25000" dirty="0"/>
              <a:t>c</a:t>
            </a:r>
            <a:r>
              <a:rPr lang="en-US" dirty="0"/>
              <a:t> = 30 million</a:t>
            </a:r>
          </a:p>
          <a:p>
            <a:pPr lvl="2">
              <a:buFont typeface="Arial" pitchFamily="34" charset="0"/>
              <a:buChar char="•"/>
            </a:pPr>
            <a:r>
              <a:rPr lang="en-US" dirty="0" err="1"/>
              <a:t>C</a:t>
            </a:r>
            <a:r>
              <a:rPr lang="en-US" baseline="-25000" dirty="0" err="1"/>
              <a:t>f</a:t>
            </a:r>
            <a:r>
              <a:rPr lang="en-US" dirty="0"/>
              <a:t> ~ 0.455 / ln</a:t>
            </a:r>
            <a:r>
              <a:rPr lang="en-US" baseline="30000" dirty="0"/>
              <a:t>2</a:t>
            </a:r>
            <a:r>
              <a:rPr lang="en-US" dirty="0"/>
              <a:t>(0.06*Re</a:t>
            </a:r>
            <a:r>
              <a:rPr lang="en-US" baseline="-25000" dirty="0"/>
              <a:t>x</a:t>
            </a:r>
            <a:r>
              <a:rPr lang="en-US" dirty="0"/>
              <a:t>) = 0.003107, where Re</a:t>
            </a:r>
            <a:r>
              <a:rPr lang="en-US" baseline="-25000" dirty="0"/>
              <a:t>x</a:t>
            </a:r>
            <a:r>
              <a:rPr lang="en-US" dirty="0"/>
              <a:t> = 0.1*Re</a:t>
            </a:r>
            <a:r>
              <a:rPr lang="en-US" baseline="-25000" dirty="0"/>
              <a:t>c</a:t>
            </a:r>
            <a:r>
              <a:rPr lang="en-US" dirty="0"/>
              <a:t> = 3 million</a:t>
            </a:r>
          </a:p>
          <a:p>
            <a:pPr lvl="2">
              <a:buFont typeface="Arial" pitchFamily="34" charset="0"/>
              <a:buChar char="•"/>
            </a:pPr>
            <a:r>
              <a:rPr lang="en-US" dirty="0"/>
              <a:t>∆y</a:t>
            </a:r>
            <a:r>
              <a:rPr lang="en-US" baseline="-25000" dirty="0"/>
              <a:t>1</a:t>
            </a:r>
            <a:r>
              <a:rPr lang="en-US" dirty="0"/>
              <a:t> =  </a:t>
            </a:r>
            <a:r>
              <a:rPr lang="en-US" dirty="0" err="1"/>
              <a:t>Cref</a:t>
            </a:r>
            <a:r>
              <a:rPr lang="en-US" dirty="0"/>
              <a:t> / [Re</a:t>
            </a:r>
            <a:r>
              <a:rPr lang="en-US" baseline="-25000" dirty="0"/>
              <a:t>c</a:t>
            </a:r>
            <a:r>
              <a:rPr lang="en-US" dirty="0"/>
              <a:t>*sqrt(</a:t>
            </a:r>
            <a:r>
              <a:rPr lang="en-US" dirty="0" err="1"/>
              <a:t>C</a:t>
            </a:r>
            <a:r>
              <a:rPr lang="en-US" baseline="-25000" dirty="0" err="1"/>
              <a:t>f</a:t>
            </a:r>
            <a:r>
              <a:rPr lang="en-US" dirty="0"/>
              <a:t>/2)] = 0.0002332”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At Least 2 Constantly-Spaced Cells at Viscous Walls,  ∆y</a:t>
            </a:r>
            <a:r>
              <a:rPr lang="en-US" baseline="-25000" dirty="0"/>
              <a:t>2</a:t>
            </a:r>
            <a:r>
              <a:rPr lang="en-US" dirty="0"/>
              <a:t> = ∆y</a:t>
            </a:r>
            <a:r>
              <a:rPr lang="en-US" baseline="-25000" dirty="0"/>
              <a:t>1</a:t>
            </a:r>
            <a:endParaRPr lang="en-US" dirty="0"/>
          </a:p>
          <a:p>
            <a:pPr lvl="1">
              <a:buFont typeface="Arial" pitchFamily="34" charset="0"/>
              <a:buChar char="•"/>
            </a:pPr>
            <a:r>
              <a:rPr lang="en-US" dirty="0"/>
              <a:t>Growth Rates &lt; 1.2X Normal to Viscous Walls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Wing </a:t>
            </a:r>
            <a:r>
              <a:rPr lang="en-US" dirty="0" err="1"/>
              <a:t>Spanwise</a:t>
            </a:r>
            <a:r>
              <a:rPr lang="en-US" dirty="0"/>
              <a:t> Spacing &lt; 0.1%*</a:t>
            </a:r>
            <a:r>
              <a:rPr lang="en-US" dirty="0" err="1"/>
              <a:t>Semispan</a:t>
            </a:r>
            <a:r>
              <a:rPr lang="en-US" dirty="0"/>
              <a:t> at Root &amp; Tip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Wing Chordwise Spacing &lt; 0.1%*C (Local Chord) at LE &amp; TE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Wing TE Base &gt;&gt; 8 Cells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Spacing Near Fuselage Nose &amp; End-of-Body &lt; 1%*</a:t>
            </a:r>
            <a:r>
              <a:rPr lang="en-US" dirty="0" err="1"/>
              <a:t>Cref</a:t>
            </a:r>
            <a:endParaRPr lang="en-US" dirty="0"/>
          </a:p>
          <a:p>
            <a:pPr>
              <a:buFont typeface="Arial" pitchFamily="34" charset="0"/>
              <a:buChar char="•"/>
            </a:pPr>
            <a:r>
              <a:rPr lang="en-US" dirty="0"/>
              <a:t> Grow Next-Finer Grid in Family by ~ [(L+2)/(L+1)]</a:t>
            </a:r>
            <a:r>
              <a:rPr lang="en-US" baseline="30000" dirty="0"/>
              <a:t>3</a:t>
            </a:r>
            <a:r>
              <a:rPr lang="en-US" dirty="0"/>
              <a:t> in Size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Scale Dimensions in All Three Directions by ~ [(L+2)/(L+1)]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Grid Spacings Should Reduce as follows, (0.1% in Tiny Grid)</a:t>
            </a:r>
          </a:p>
          <a:p>
            <a:pPr lvl="2">
              <a:buFont typeface="Arial" pitchFamily="34" charset="0"/>
              <a:buChar char="•"/>
            </a:pPr>
            <a:r>
              <a:rPr lang="en-US" dirty="0"/>
              <a:t>[T,C,M,F,X,U] = [0.100, 0.067, 0.050, 0.040, 0.033, 0.029]%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24</a:t>
            </a:fld>
            <a:endParaRPr lang="en-US" sz="1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Gridding Guidelines (2/2)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512278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Farfield</a:t>
            </a:r>
            <a:r>
              <a:rPr lang="en-US" dirty="0"/>
              <a:t> Boundary &gt; 100*</a:t>
            </a:r>
            <a:r>
              <a:rPr lang="en-US" dirty="0" err="1"/>
              <a:t>Semispans</a:t>
            </a:r>
            <a:endParaRPr lang="en-US" dirty="0"/>
          </a:p>
          <a:p>
            <a:pPr>
              <a:buFont typeface="Arial" pitchFamily="34" charset="0"/>
              <a:buChar char="•"/>
            </a:pPr>
            <a:r>
              <a:rPr lang="en-US" dirty="0"/>
              <a:t> Miscellaneous Notes: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Try to be Multigrid Friendly on Structured Meshes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Store Grid Coordinates in 64-bit Precision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If Storing Grids in Plot3D Format, Keep Zones &lt; 38M Nodes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Itemize Surface Elements by Components [W, B, Sym, Far]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Itemize Element Count for Unstructured Meshes</a:t>
            </a:r>
          </a:p>
          <a:p>
            <a:pPr lvl="2">
              <a:buFont typeface="Arial" pitchFamily="34" charset="0"/>
              <a:buChar char="•"/>
            </a:pPr>
            <a:r>
              <a:rPr lang="en-US" dirty="0"/>
              <a:t>Volume:  </a:t>
            </a:r>
            <a:r>
              <a:rPr lang="en-US" dirty="0" err="1"/>
              <a:t>Tetrahedra</a:t>
            </a:r>
            <a:r>
              <a:rPr lang="en-US" dirty="0"/>
              <a:t>, Prisms, Pyramids, Hexahedra</a:t>
            </a:r>
          </a:p>
          <a:p>
            <a:pPr lvl="2">
              <a:buFont typeface="Arial" pitchFamily="34" charset="0"/>
              <a:buChar char="•"/>
            </a:pPr>
            <a:r>
              <a:rPr lang="en-US" dirty="0"/>
              <a:t>Surface:  Triangles, Quads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Total of 15 Grids Needed per Grid Type</a:t>
            </a:r>
          </a:p>
          <a:p>
            <a:pPr lvl="2">
              <a:buFont typeface="Arial" pitchFamily="34" charset="0"/>
              <a:buChar char="•"/>
            </a:pPr>
            <a:r>
              <a:rPr lang="en-US" dirty="0"/>
              <a:t>Subtotal of 8 AE Medium Grids @ Low-Q for Alpha Sweep</a:t>
            </a:r>
          </a:p>
          <a:p>
            <a:pPr lvl="2">
              <a:buFont typeface="Arial" pitchFamily="34" charset="0"/>
              <a:buChar char="•"/>
            </a:pPr>
            <a:r>
              <a:rPr lang="en-US" dirty="0"/>
              <a:t>Subtotal of 1 AE Medium Grid @ High-Q for Q Effect</a:t>
            </a:r>
          </a:p>
          <a:p>
            <a:pPr lvl="2">
              <a:buFont typeface="Arial" pitchFamily="34" charset="0"/>
              <a:buChar char="•"/>
            </a:pPr>
            <a:r>
              <a:rPr lang="en-US" dirty="0"/>
              <a:t>Subtotal of 1 Medium Grid on Undeflected Geometry for Case 6</a:t>
            </a:r>
          </a:p>
          <a:p>
            <a:pPr lvl="2">
              <a:buFont typeface="Arial" pitchFamily="34" charset="0"/>
              <a:buChar char="•"/>
            </a:pPr>
            <a:r>
              <a:rPr lang="en-US" dirty="0"/>
              <a:t>Subtotal of 6 Grids in Grid Family for Grid Convergence</a:t>
            </a:r>
          </a:p>
          <a:p>
            <a:pPr lvl="3"/>
            <a:r>
              <a:rPr lang="en-US" dirty="0"/>
              <a:t>AE3.00degLoQ Geometry, CL = 0.58, Re = 20M, (Re = 5M Optional)</a:t>
            </a:r>
          </a:p>
          <a:p>
            <a:pPr lvl="2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25</a:t>
            </a:fld>
            <a:endParaRPr lang="en-US" sz="1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Baseline RANS Grid Family Plan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26</a:t>
            </a:fld>
            <a:endParaRPr lang="en-US" sz="10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232129"/>
              </p:ext>
            </p:extLst>
          </p:nvPr>
        </p:nvGraphicFramePr>
        <p:xfrm>
          <a:off x="455666" y="1145512"/>
          <a:ext cx="8232672" cy="40587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72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3675">
                  <a:extLst>
                    <a:ext uri="{9D8B030D-6E8A-4147-A177-3AD203B41FA5}">
                      <a16:colId xmlns:a16="http://schemas.microsoft.com/office/drawing/2014/main" val="2596287803"/>
                    </a:ext>
                  </a:extLst>
                </a:gridCol>
                <a:gridCol w="11254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85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1096851188"/>
                    </a:ext>
                  </a:extLst>
                </a:gridCol>
                <a:gridCol w="1152074">
                  <a:extLst>
                    <a:ext uri="{9D8B030D-6E8A-4147-A177-3AD203B41FA5}">
                      <a16:colId xmlns:a16="http://schemas.microsoft.com/office/drawing/2014/main" val="615144403"/>
                    </a:ext>
                  </a:extLst>
                </a:gridCol>
              </a:tblGrid>
              <a:tr h="60523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∆y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  <a:r>
                        <a:rPr lang="en-US" baseline="300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30000" dirty="0"/>
                        <a:t>#</a:t>
                      </a:r>
                      <a:r>
                        <a:rPr lang="en-US" dirty="0"/>
                        <a:t>∆y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s</a:t>
                      </a:r>
                    </a:p>
                    <a:p>
                      <a:pPr algn="ctr"/>
                      <a:endParaRPr lang="en-US" baseline="30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Tiny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0.0002332”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Coarse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0.0001555”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0.0001166”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Fine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(F)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0.0000933”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Extra Fine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(X)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~135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0.0000777”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Ultra Fine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(U)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~215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0.0000666”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00812" y="5416704"/>
            <a:ext cx="494238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Rough Nominal Size of Grid System in M-DOF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32206" y="5988991"/>
            <a:ext cx="607961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At Least 4 Sequential Mesh Levels &amp; Bias Towards Finest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</a:t>
            </a:r>
            <a:r>
              <a:rPr lang="en-US" i="1" dirty="0"/>
              <a:t>“Expanding The Envelope”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15218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Organizing Committee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Agenda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DPW History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Test Cases 1-6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Participant Demographics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WB Geometry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Measured Wing Deflections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Reference Quantities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Gridding Guidelines &amp; Family Plan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Baseline Grid Families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Vassberg Multi-Block &amp; Overset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NLR Multi-Block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JAXA Unstructured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DLR Unstructured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27</a:t>
            </a:fld>
            <a:endParaRPr lang="en-US" sz="1000" dirty="0"/>
          </a:p>
        </p:txBody>
      </p:sp>
      <p:pic>
        <p:nvPicPr>
          <p:cNvPr id="5" name="Picture 2" descr="Image of DPW Coin logo - obverse">
            <a:extLst>
              <a:ext uri="{FF2B5EF4-FFF2-40B4-BE49-F238E27FC236}">
                <a16:creationId xmlns:a16="http://schemas.microsoft.com/office/drawing/2014/main" id="{A0EAD763-2162-8848-A07D-27383C90A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006864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0487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Vassberg Grid Family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28</a:t>
            </a:fld>
            <a:endParaRPr lang="en-US" sz="10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863683"/>
              </p:ext>
            </p:extLst>
          </p:nvPr>
        </p:nvGraphicFramePr>
        <p:xfrm>
          <a:off x="455666" y="1145512"/>
          <a:ext cx="8232672" cy="40587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8426">
                  <a:extLst>
                    <a:ext uri="{9D8B030D-6E8A-4147-A177-3AD203B41FA5}">
                      <a16:colId xmlns:a16="http://schemas.microsoft.com/office/drawing/2014/main" val="2596287803"/>
                    </a:ext>
                  </a:extLst>
                </a:gridCol>
                <a:gridCol w="19566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89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2891">
                  <a:extLst>
                    <a:ext uri="{9D8B030D-6E8A-4147-A177-3AD203B41FA5}">
                      <a16:colId xmlns:a16="http://schemas.microsoft.com/office/drawing/2014/main" val="1096851188"/>
                    </a:ext>
                  </a:extLst>
                </a:gridCol>
                <a:gridCol w="812699">
                  <a:extLst>
                    <a:ext uri="{9D8B030D-6E8A-4147-A177-3AD203B41FA5}">
                      <a16:colId xmlns:a16="http://schemas.microsoft.com/office/drawing/2014/main" val="615144403"/>
                    </a:ext>
                  </a:extLst>
                </a:gridCol>
              </a:tblGrid>
              <a:tr h="60523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∆y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  <a:r>
                        <a:rPr lang="en-US" baseline="300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30000" dirty="0"/>
                        <a:t>#</a:t>
                      </a:r>
                      <a:r>
                        <a:rPr lang="en-US" dirty="0"/>
                        <a:t>∆y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s</a:t>
                      </a:r>
                    </a:p>
                    <a:p>
                      <a:pPr algn="ctr"/>
                      <a:endParaRPr lang="en-US" baseline="30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Tiny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5,286,597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0.0002332”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Coarse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17,644,325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0.0001555”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41,590,149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0.0001166”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Fine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(F)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80,957,925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0.0000933”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Extra Fine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(X)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139,581,509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0.0000777”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5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Ultra Fine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(U)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221,294,757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0.0000666”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~0.29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238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Vassberg Grid Topology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29</a:t>
            </a:fld>
            <a:endParaRPr lang="en-US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0073D3-36C9-9F45-BD8A-DC0F7A8A58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26" r="25555"/>
          <a:stretch/>
        </p:blipFill>
        <p:spPr>
          <a:xfrm rot="-5400000">
            <a:off x="2437738" y="-1600200"/>
            <a:ext cx="4268524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15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</a:t>
            </a:r>
            <a:r>
              <a:rPr lang="en-US" i="1" dirty="0"/>
              <a:t>“Expanding The Envelope”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15218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Introduction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Organizing Committee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Agenda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DPW History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Test Cases 1-6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Participant Demographics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WB Geometry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Measured Wing Deflections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Reference Quantities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Gridding Guidelines &amp; Family Plan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Baseline Grid Families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Vassberg Multi-Block &amp; Overset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NLR Multi-Block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JAXA Unstructured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DLR Unstructured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</a:t>
            </a:fld>
            <a:endParaRPr lang="en-US" sz="1000" dirty="0"/>
          </a:p>
        </p:txBody>
      </p:sp>
      <p:pic>
        <p:nvPicPr>
          <p:cNvPr id="5" name="Picture 2" descr="Image of DPW Coin logo - obverse">
            <a:extLst>
              <a:ext uri="{FF2B5EF4-FFF2-40B4-BE49-F238E27FC236}">
                <a16:creationId xmlns:a16="http://schemas.microsoft.com/office/drawing/2014/main" id="{8548833E-A767-CF45-94ED-D9539176A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006864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7964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Vassberg Grid Topology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30</a:t>
            </a:fld>
            <a:endParaRPr lang="en-US" sz="1000" dirty="0"/>
          </a:p>
        </p:txBody>
      </p:sp>
      <p:pic>
        <p:nvPicPr>
          <p:cNvPr id="5" name="Picture 4" descr="L1.T.LoQ.A300.MB5_Fig06b.png">
            <a:extLst>
              <a:ext uri="{FF2B5EF4-FFF2-40B4-BE49-F238E27FC236}">
                <a16:creationId xmlns:a16="http://schemas.microsoft.com/office/drawing/2014/main" id="{6F7C8FEC-E3DD-2345-BA47-76B17D727E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43000"/>
            <a:ext cx="4572000" cy="2286000"/>
          </a:xfrm>
          <a:prstGeom prst="rect">
            <a:avLst/>
          </a:prstGeom>
        </p:spPr>
      </p:pic>
      <p:pic>
        <p:nvPicPr>
          <p:cNvPr id="7" name="Picture 6" descr="L1.T.LoQ.A300.MB5_Fig07.png">
            <a:extLst>
              <a:ext uri="{FF2B5EF4-FFF2-40B4-BE49-F238E27FC236}">
                <a16:creationId xmlns:a16="http://schemas.microsoft.com/office/drawing/2014/main" id="{A5B9F061-19A2-764B-A89C-4C353E8099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143000"/>
            <a:ext cx="4572000" cy="2286000"/>
          </a:xfrm>
          <a:prstGeom prst="rect">
            <a:avLst/>
          </a:prstGeom>
        </p:spPr>
      </p:pic>
      <p:pic>
        <p:nvPicPr>
          <p:cNvPr id="8" name="Picture 7" descr="L1.T.LoQ.A300.MB5_Fig08.png">
            <a:extLst>
              <a:ext uri="{FF2B5EF4-FFF2-40B4-BE49-F238E27FC236}">
                <a16:creationId xmlns:a16="http://schemas.microsoft.com/office/drawing/2014/main" id="{A35A9744-099F-F64A-BBE0-A02E0D91AB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191000"/>
            <a:ext cx="4572000" cy="2286000"/>
          </a:xfrm>
          <a:prstGeom prst="rect">
            <a:avLst/>
          </a:prstGeom>
        </p:spPr>
      </p:pic>
      <p:pic>
        <p:nvPicPr>
          <p:cNvPr id="9" name="Picture 8" descr="L1.T.LoQ.A300.MB5_Fig09.png">
            <a:extLst>
              <a:ext uri="{FF2B5EF4-FFF2-40B4-BE49-F238E27FC236}">
                <a16:creationId xmlns:a16="http://schemas.microsoft.com/office/drawing/2014/main" id="{1BA368E5-63AB-1845-988E-DA3E180BAF2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4191000"/>
            <a:ext cx="4572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48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Vassberg L1 Tiny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31</a:t>
            </a:fld>
            <a:endParaRPr lang="en-US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F651DD-BD77-A540-A2A0-6CEEBD31481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16229"/>
          <a:stretch/>
        </p:blipFill>
        <p:spPr>
          <a:xfrm>
            <a:off x="0" y="1005840"/>
            <a:ext cx="9144000" cy="54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79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Vassberg L2 Coarse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32</a:t>
            </a:fld>
            <a:endParaRPr lang="en-US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131CE-2627-6C44-8DC6-6B8C9FF8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6247"/>
          <a:stretch/>
        </p:blipFill>
        <p:spPr>
          <a:xfrm>
            <a:off x="0" y="1005840"/>
            <a:ext cx="9144000" cy="545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069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Vassberg L3 Medium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33</a:t>
            </a:fld>
            <a:endParaRPr lang="en-US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CD998B-2A79-224A-A52A-202F9036A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05840"/>
            <a:ext cx="9144000" cy="545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436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Vassberg L4 Fine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34</a:t>
            </a:fld>
            <a:endParaRPr lang="en-US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F0D39A-B0F6-F948-ABB9-179F7C9A4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02535"/>
            <a:ext cx="9144000" cy="545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3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Vassberg L5 Extra-Fine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35</a:t>
            </a:fld>
            <a:endParaRPr lang="en-US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E44624-1A06-6C4D-A56C-DBCA64595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05840"/>
            <a:ext cx="9144000" cy="545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9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Vassberg L6 Ultra-Fine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36</a:t>
            </a:fld>
            <a:endParaRPr lang="en-US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306A2C-8477-B142-9254-C3B8939F0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02535"/>
            <a:ext cx="9144000" cy="545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98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</a:t>
            </a:r>
            <a:r>
              <a:rPr lang="en-US" i="1" dirty="0"/>
              <a:t>“Expanding The Envelope”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15218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Organizing Committee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Agenda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DPW History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Test Cases 1-6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Participant Demographics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WB Geometry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Measured Wing Deflections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Reference Quantities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Gridding Guidelines &amp; Family Plan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Baseline Grid Families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Vassberg Multi-Block &amp; Overset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NLR Multi-Block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JAXA Unstructured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DLR Unstructured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37</a:t>
            </a:fld>
            <a:endParaRPr lang="en-US" sz="1000" dirty="0"/>
          </a:p>
        </p:txBody>
      </p:sp>
      <p:pic>
        <p:nvPicPr>
          <p:cNvPr id="5" name="Picture 2" descr="Image of DPW Coin logo - obverse">
            <a:extLst>
              <a:ext uri="{FF2B5EF4-FFF2-40B4-BE49-F238E27FC236}">
                <a16:creationId xmlns:a16="http://schemas.microsoft.com/office/drawing/2014/main" id="{7BA51A98-D963-2647-91B1-DAE130735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006864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0860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NLR Grid Topology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38</a:t>
            </a:fld>
            <a:endParaRPr lang="en-US" sz="1000" dirty="0"/>
          </a:p>
        </p:txBody>
      </p:sp>
      <p:pic>
        <p:nvPicPr>
          <p:cNvPr id="7" name="Picture 6" descr="L1T_Fig06b.png">
            <a:extLst>
              <a:ext uri="{FF2B5EF4-FFF2-40B4-BE49-F238E27FC236}">
                <a16:creationId xmlns:a16="http://schemas.microsoft.com/office/drawing/2014/main" id="{2C36786E-6153-CC46-BDF5-2E34B3E94F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43000"/>
            <a:ext cx="4572000" cy="2286000"/>
          </a:xfrm>
          <a:prstGeom prst="rect">
            <a:avLst/>
          </a:prstGeom>
        </p:spPr>
      </p:pic>
      <p:pic>
        <p:nvPicPr>
          <p:cNvPr id="8" name="Picture 7" descr="L1T_Fig07.png">
            <a:extLst>
              <a:ext uri="{FF2B5EF4-FFF2-40B4-BE49-F238E27FC236}">
                <a16:creationId xmlns:a16="http://schemas.microsoft.com/office/drawing/2014/main" id="{7B8E785B-A8C7-F54F-A5EA-2E44802D5D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143000"/>
            <a:ext cx="4572000" cy="2286000"/>
          </a:xfrm>
          <a:prstGeom prst="rect">
            <a:avLst/>
          </a:prstGeom>
        </p:spPr>
      </p:pic>
      <p:pic>
        <p:nvPicPr>
          <p:cNvPr id="9" name="Picture 8" descr="L1T_Fig08.png">
            <a:extLst>
              <a:ext uri="{FF2B5EF4-FFF2-40B4-BE49-F238E27FC236}">
                <a16:creationId xmlns:a16="http://schemas.microsoft.com/office/drawing/2014/main" id="{2FC92D7B-54AE-8348-8792-087AD066B9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191000"/>
            <a:ext cx="4572000" cy="2286000"/>
          </a:xfrm>
          <a:prstGeom prst="rect">
            <a:avLst/>
          </a:prstGeom>
        </p:spPr>
      </p:pic>
      <p:pic>
        <p:nvPicPr>
          <p:cNvPr id="10" name="Picture 9" descr="L1T_Fig09.png">
            <a:extLst>
              <a:ext uri="{FF2B5EF4-FFF2-40B4-BE49-F238E27FC236}">
                <a16:creationId xmlns:a16="http://schemas.microsoft.com/office/drawing/2014/main" id="{5306CB65-2542-9B4C-B5EB-50CD13507B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4191000"/>
            <a:ext cx="4572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5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NLR L1 Tiny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39</a:t>
            </a:fld>
            <a:endParaRPr lang="en-US" sz="1000" dirty="0"/>
          </a:p>
        </p:txBody>
      </p:sp>
      <p:pic>
        <p:nvPicPr>
          <p:cNvPr id="4" name="Picture 3" descr="L1T_Fig05a.png">
            <a:extLst>
              <a:ext uri="{FF2B5EF4-FFF2-40B4-BE49-F238E27FC236}">
                <a16:creationId xmlns:a16="http://schemas.microsoft.com/office/drawing/2014/main" id="{8700FD4C-8CB8-CC49-91C7-BA481659CEA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6239"/>
          <a:stretch/>
        </p:blipFill>
        <p:spPr>
          <a:xfrm>
            <a:off x="0" y="1005840"/>
            <a:ext cx="9144000" cy="545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1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Organizing Committee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447645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Olaf Brodersen, DLR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Ed Feltrop, Cessna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David Hue, ONERA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Stefan </a:t>
            </a:r>
            <a:r>
              <a:rPr lang="en-US" sz="2000" dirty="0" err="1"/>
              <a:t>Keye</a:t>
            </a:r>
            <a:r>
              <a:rPr lang="en-US" sz="2000" dirty="0"/>
              <a:t>, DLR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Kelly Laflin, Cessna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Dimitri Mavriplis, </a:t>
            </a:r>
            <a:r>
              <a:rPr lang="en-US" sz="2000" dirty="0" err="1"/>
              <a:t>UWy</a:t>
            </a:r>
            <a:endParaRPr lang="en-US" sz="2000" dirty="0"/>
          </a:p>
          <a:p>
            <a:pPr>
              <a:buFont typeface="Arial" pitchFamily="34" charset="0"/>
              <a:buChar char="•"/>
            </a:pPr>
            <a:r>
              <a:rPr lang="en-US" sz="2000" dirty="0"/>
              <a:t> Joe Morrison, NASA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Mitsuhiro Murayama, JAXA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Raj </a:t>
            </a:r>
            <a:r>
              <a:rPr lang="en-US" sz="2000" dirty="0" err="1"/>
              <a:t>Nanjia</a:t>
            </a:r>
            <a:r>
              <a:rPr lang="en-US" sz="2000" dirty="0"/>
              <a:t>, </a:t>
            </a:r>
            <a:r>
              <a:rPr lang="en-US" sz="2000" dirty="0" err="1"/>
              <a:t>RAeS</a:t>
            </a:r>
            <a:endParaRPr lang="en-US" sz="2000" dirty="0"/>
          </a:p>
          <a:p>
            <a:pPr>
              <a:buFont typeface="Arial" pitchFamily="34" charset="0"/>
              <a:buChar char="•"/>
            </a:pPr>
            <a:r>
              <a:rPr lang="en-US" sz="2000" dirty="0"/>
              <a:t> Ben Rider, Boeing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Melissa Rivers, NASA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Ed Tinoco, Retired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Chris Toomer, UWE Bristol 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John Vassberg, </a:t>
            </a:r>
            <a:r>
              <a:rPr lang="en-US" sz="2000" dirty="0" err="1"/>
              <a:t>JetZero</a:t>
            </a:r>
            <a:endParaRPr lang="en-US" sz="2000" dirty="0"/>
          </a:p>
          <a:p>
            <a:pPr>
              <a:buFont typeface="Arial" pitchFamily="34" charset="0"/>
              <a:buChar char="•"/>
            </a:pPr>
            <a:r>
              <a:rPr lang="en-US" sz="2000" dirty="0"/>
              <a:t> Rich Wahls, NASA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</a:t>
            </a:fld>
            <a:endParaRPr 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4478364" y="1905506"/>
            <a:ext cx="4126451" cy="30469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15 Members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2 Charter Members 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3 New Members 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10 Institutions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5 Countries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 Continents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NLR L2 Coarse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40</a:t>
            </a:fld>
            <a:endParaRPr lang="en-US" sz="1000" dirty="0"/>
          </a:p>
        </p:txBody>
      </p:sp>
      <p:pic>
        <p:nvPicPr>
          <p:cNvPr id="7" name="Picture 6" descr="L2C_Fig05a.png">
            <a:extLst>
              <a:ext uri="{FF2B5EF4-FFF2-40B4-BE49-F238E27FC236}">
                <a16:creationId xmlns:a16="http://schemas.microsoft.com/office/drawing/2014/main" id="{197A5681-AFE0-3544-A724-F829CC6430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6254"/>
          <a:stretch/>
        </p:blipFill>
        <p:spPr>
          <a:xfrm>
            <a:off x="0" y="1005840"/>
            <a:ext cx="9144000" cy="545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73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NLR L3 Medium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41</a:t>
            </a:fld>
            <a:endParaRPr lang="en-US" sz="1000" dirty="0"/>
          </a:p>
        </p:txBody>
      </p:sp>
      <p:pic>
        <p:nvPicPr>
          <p:cNvPr id="4" name="Picture 3" descr="L3M_Fig05a.png">
            <a:extLst>
              <a:ext uri="{FF2B5EF4-FFF2-40B4-BE49-F238E27FC236}">
                <a16:creationId xmlns:a16="http://schemas.microsoft.com/office/drawing/2014/main" id="{FE5121B3-A187-1C45-99F4-DF5B7E48F26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05840"/>
            <a:ext cx="9144000" cy="545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49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NLR L4 Fine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42</a:t>
            </a:fld>
            <a:endParaRPr lang="en-US" sz="1000" dirty="0"/>
          </a:p>
        </p:txBody>
      </p:sp>
      <p:pic>
        <p:nvPicPr>
          <p:cNvPr id="4" name="Picture 3" descr="L4F_Fig05a.png">
            <a:extLst>
              <a:ext uri="{FF2B5EF4-FFF2-40B4-BE49-F238E27FC236}">
                <a16:creationId xmlns:a16="http://schemas.microsoft.com/office/drawing/2014/main" id="{AE1CAFD5-F4E4-AD46-8D61-3429E362342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05840"/>
            <a:ext cx="9144000" cy="545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66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</a:t>
            </a:r>
            <a:r>
              <a:rPr lang="en-US" i="1" dirty="0"/>
              <a:t>“Expanding The Envelope”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15218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Organizing Committee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Agenda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DPW History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Test Cases 1-6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Participant Demographics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WB Geometry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Measured Wing Deflections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Reference Quantities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Gridding Guidelines &amp; Family Plan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Baseline Grid Families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Vassberg Multi-Block &amp; Overset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NLR Multi-Block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JAXA Unstructured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DLR Unstructured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43</a:t>
            </a:fld>
            <a:endParaRPr lang="en-US" sz="1000" dirty="0"/>
          </a:p>
        </p:txBody>
      </p:sp>
      <p:pic>
        <p:nvPicPr>
          <p:cNvPr id="5" name="Picture 2" descr="Image of DPW Coin logo - obverse">
            <a:extLst>
              <a:ext uri="{FF2B5EF4-FFF2-40B4-BE49-F238E27FC236}">
                <a16:creationId xmlns:a16="http://schemas.microsoft.com/office/drawing/2014/main" id="{3B4A550B-9CA5-954B-B768-512405BCF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006864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8276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JAXA Grid Topology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44</a:t>
            </a:fld>
            <a:endParaRPr lang="en-US" sz="1000" dirty="0"/>
          </a:p>
        </p:txBody>
      </p:sp>
      <p:pic>
        <p:nvPicPr>
          <p:cNvPr id="4" name="Picture 3" descr="T_Fig06b.png">
            <a:extLst>
              <a:ext uri="{FF2B5EF4-FFF2-40B4-BE49-F238E27FC236}">
                <a16:creationId xmlns:a16="http://schemas.microsoft.com/office/drawing/2014/main" id="{C3A2B4FE-F637-7F43-8E46-7072CE4274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43000"/>
            <a:ext cx="4572000" cy="2286000"/>
          </a:xfrm>
          <a:prstGeom prst="rect">
            <a:avLst/>
          </a:prstGeom>
        </p:spPr>
      </p:pic>
      <p:pic>
        <p:nvPicPr>
          <p:cNvPr id="5" name="Picture 4" descr="T_Fig07.png">
            <a:extLst>
              <a:ext uri="{FF2B5EF4-FFF2-40B4-BE49-F238E27FC236}">
                <a16:creationId xmlns:a16="http://schemas.microsoft.com/office/drawing/2014/main" id="{DFE760E4-8108-0347-B6F6-2F1289BB78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143000"/>
            <a:ext cx="4572000" cy="2286000"/>
          </a:xfrm>
          <a:prstGeom prst="rect">
            <a:avLst/>
          </a:prstGeom>
        </p:spPr>
      </p:pic>
      <p:pic>
        <p:nvPicPr>
          <p:cNvPr id="7" name="Picture 6" descr="T_Fig08.png">
            <a:extLst>
              <a:ext uri="{FF2B5EF4-FFF2-40B4-BE49-F238E27FC236}">
                <a16:creationId xmlns:a16="http://schemas.microsoft.com/office/drawing/2014/main" id="{50DC7A8A-00F1-2540-B5E2-95A175E198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191000"/>
            <a:ext cx="4572000" cy="2286000"/>
          </a:xfrm>
          <a:prstGeom prst="rect">
            <a:avLst/>
          </a:prstGeom>
        </p:spPr>
      </p:pic>
      <p:pic>
        <p:nvPicPr>
          <p:cNvPr id="8" name="Picture 7" descr="T_Fig09.png">
            <a:extLst>
              <a:ext uri="{FF2B5EF4-FFF2-40B4-BE49-F238E27FC236}">
                <a16:creationId xmlns:a16="http://schemas.microsoft.com/office/drawing/2014/main" id="{A82E641F-344D-1E4B-BDB5-340B6AC5098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4191000"/>
            <a:ext cx="4572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9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JAXA L1 Tiny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45</a:t>
            </a:fld>
            <a:endParaRPr lang="en-US" sz="1000" dirty="0"/>
          </a:p>
        </p:txBody>
      </p:sp>
      <p:pic>
        <p:nvPicPr>
          <p:cNvPr id="4" name="Picture 3" descr="T_Fig05a.png">
            <a:extLst>
              <a:ext uri="{FF2B5EF4-FFF2-40B4-BE49-F238E27FC236}">
                <a16:creationId xmlns:a16="http://schemas.microsoft.com/office/drawing/2014/main" id="{E6DC5B3B-49FA-9646-88BF-E92B7584AB2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05840"/>
            <a:ext cx="9144000" cy="545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46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JAXA L3 Medium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46</a:t>
            </a:fld>
            <a:endParaRPr lang="en-US" sz="1000" dirty="0"/>
          </a:p>
        </p:txBody>
      </p:sp>
      <p:pic>
        <p:nvPicPr>
          <p:cNvPr id="4" name="Picture 3" descr="M_Fig05a.png">
            <a:extLst>
              <a:ext uri="{FF2B5EF4-FFF2-40B4-BE49-F238E27FC236}">
                <a16:creationId xmlns:a16="http://schemas.microsoft.com/office/drawing/2014/main" id="{5E5DDFD1-CA20-9C44-A1A7-21ADE4EF3A4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05840"/>
            <a:ext cx="9144000" cy="545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42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JAXA L5 Extra-Fine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47</a:t>
            </a:fld>
            <a:endParaRPr lang="en-US" sz="1000" dirty="0"/>
          </a:p>
        </p:txBody>
      </p:sp>
      <p:pic>
        <p:nvPicPr>
          <p:cNvPr id="4" name="Picture 3" descr="X_Fig05a.png">
            <a:extLst>
              <a:ext uri="{FF2B5EF4-FFF2-40B4-BE49-F238E27FC236}">
                <a16:creationId xmlns:a16="http://schemas.microsoft.com/office/drawing/2014/main" id="{4CA92E1E-B405-644D-A714-7EEAB8567D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/>
          <a:stretch/>
        </p:blipFill>
        <p:spPr>
          <a:xfrm>
            <a:off x="0" y="1005840"/>
            <a:ext cx="9144000" cy="545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51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JAXA L6 Ultra-Fine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48</a:t>
            </a:fld>
            <a:endParaRPr lang="en-US" sz="1000" dirty="0"/>
          </a:p>
        </p:txBody>
      </p:sp>
      <p:pic>
        <p:nvPicPr>
          <p:cNvPr id="4" name="Picture 3" descr="U_Fig05a.png">
            <a:extLst>
              <a:ext uri="{FF2B5EF4-FFF2-40B4-BE49-F238E27FC236}">
                <a16:creationId xmlns:a16="http://schemas.microsoft.com/office/drawing/2014/main" id="{40C647A8-C0F4-5145-9E21-0956DEA0F2E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05840"/>
            <a:ext cx="9144000" cy="545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</a:t>
            </a:r>
            <a:r>
              <a:rPr lang="en-US" i="1" dirty="0"/>
              <a:t>“Expanding The Envelope”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15218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Organizing Committee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Agenda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DPW History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Test Cases 1-6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Participant Demographics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WB Geometry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Measured Wing Deflections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Reference Quantities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Gridding Guidelines &amp; Family Plan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Baseline Grid Families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Vassberg Multi-Block &amp; Overset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NLR Multi-Block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JAXA Unstructured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DLR Unstructured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49</a:t>
            </a:fld>
            <a:endParaRPr lang="en-US" sz="1000" dirty="0"/>
          </a:p>
        </p:txBody>
      </p:sp>
      <p:pic>
        <p:nvPicPr>
          <p:cNvPr id="5" name="Picture 2" descr="Image of DPW Coin logo - obverse">
            <a:extLst>
              <a:ext uri="{FF2B5EF4-FFF2-40B4-BE49-F238E27FC236}">
                <a16:creationId xmlns:a16="http://schemas.microsoft.com/office/drawing/2014/main" id="{B234154B-9F1A-9645-8D3A-A1B3EA8BB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006864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631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 Agenda – Day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5</a:t>
            </a:fld>
            <a:endParaRPr lang="en-US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0D4A31-D620-4345-8467-25D433D933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3" t="15145" r="18841" b="46279"/>
          <a:stretch/>
        </p:blipFill>
        <p:spPr>
          <a:xfrm>
            <a:off x="929504" y="914400"/>
            <a:ext cx="7290671" cy="582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99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DPW-VII:  DLR Grid Family Statistics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/>
              <a:t>50</a:t>
            </a:fld>
            <a:endParaRPr lang="en-GB" noProof="0" dirty="0"/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CFA30EA2-2563-4262-83F3-889BE64E5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215030"/>
              </p:ext>
            </p:extLst>
          </p:nvPr>
        </p:nvGraphicFramePr>
        <p:xfrm>
          <a:off x="360666" y="1058238"/>
          <a:ext cx="8422672" cy="3259568"/>
        </p:xfrm>
        <a:graphic>
          <a:graphicData uri="http://schemas.openxmlformats.org/drawingml/2006/table">
            <a:tbl>
              <a:tblPr firstRow="1" bandRow="1"/>
              <a:tblGrid>
                <a:gridCol w="1052834">
                  <a:extLst>
                    <a:ext uri="{9D8B030D-6E8A-4147-A177-3AD203B41FA5}">
                      <a16:colId xmlns:a16="http://schemas.microsoft.com/office/drawing/2014/main" val="3943554651"/>
                    </a:ext>
                  </a:extLst>
                </a:gridCol>
                <a:gridCol w="1052834">
                  <a:extLst>
                    <a:ext uri="{9D8B030D-6E8A-4147-A177-3AD203B41FA5}">
                      <a16:colId xmlns:a16="http://schemas.microsoft.com/office/drawing/2014/main" val="3798895485"/>
                    </a:ext>
                  </a:extLst>
                </a:gridCol>
                <a:gridCol w="1052834">
                  <a:extLst>
                    <a:ext uri="{9D8B030D-6E8A-4147-A177-3AD203B41FA5}">
                      <a16:colId xmlns:a16="http://schemas.microsoft.com/office/drawing/2014/main" val="3316927035"/>
                    </a:ext>
                  </a:extLst>
                </a:gridCol>
                <a:gridCol w="1052834">
                  <a:extLst>
                    <a:ext uri="{9D8B030D-6E8A-4147-A177-3AD203B41FA5}">
                      <a16:colId xmlns:a16="http://schemas.microsoft.com/office/drawing/2014/main" val="4020887649"/>
                    </a:ext>
                  </a:extLst>
                </a:gridCol>
                <a:gridCol w="1052834">
                  <a:extLst>
                    <a:ext uri="{9D8B030D-6E8A-4147-A177-3AD203B41FA5}">
                      <a16:colId xmlns:a16="http://schemas.microsoft.com/office/drawing/2014/main" val="3467416770"/>
                    </a:ext>
                  </a:extLst>
                </a:gridCol>
                <a:gridCol w="1052834">
                  <a:extLst>
                    <a:ext uri="{9D8B030D-6E8A-4147-A177-3AD203B41FA5}">
                      <a16:colId xmlns:a16="http://schemas.microsoft.com/office/drawing/2014/main" val="1579901999"/>
                    </a:ext>
                  </a:extLst>
                </a:gridCol>
                <a:gridCol w="1052834">
                  <a:extLst>
                    <a:ext uri="{9D8B030D-6E8A-4147-A177-3AD203B41FA5}">
                      <a16:colId xmlns:a16="http://schemas.microsoft.com/office/drawing/2014/main" val="1792942632"/>
                    </a:ext>
                  </a:extLst>
                </a:gridCol>
                <a:gridCol w="1052834">
                  <a:extLst>
                    <a:ext uri="{9D8B030D-6E8A-4147-A177-3AD203B41FA5}">
                      <a16:colId xmlns:a16="http://schemas.microsoft.com/office/drawing/2014/main" val="3240834009"/>
                    </a:ext>
                  </a:extLst>
                </a:gridCol>
              </a:tblGrid>
              <a:tr h="97480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Grid</a:t>
                      </a:r>
                    </a:p>
                  </a:txBody>
                  <a:tcPr marL="68562" marR="68562" marT="34281" marB="34281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Points</a:t>
                      </a:r>
                    </a:p>
                    <a:p>
                      <a:pPr algn="ctr"/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/[10</a:t>
                      </a:r>
                      <a:r>
                        <a:rPr lang="de-DE" sz="1300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</a:p>
                  </a:txBody>
                  <a:tcPr marL="68562" marR="68562" marT="34281" marB="34281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Elements</a:t>
                      </a:r>
                    </a:p>
                    <a:p>
                      <a:pPr algn="ctr"/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/[10</a:t>
                      </a:r>
                      <a:r>
                        <a:rPr lang="de-DE" sz="1300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</a:p>
                  </a:txBody>
                  <a:tcPr marL="68562" marR="68562" marT="34281" marB="34281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3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Surface Points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3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/[10</a:t>
                      </a:r>
                      <a:r>
                        <a:rPr kumimoji="0" lang="de-DE" sz="13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kumimoji="0" lang="de-DE" sz="13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]</a:t>
                      </a:r>
                    </a:p>
                  </a:txBody>
                  <a:tcPr marL="68562" marR="68562" marT="34281" marB="34281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de-DE" sz="1300" baseline="-25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/[</a:t>
                      </a:r>
                      <a:r>
                        <a:rPr lang="de-DE" sz="1300" dirty="0">
                          <a:latin typeface="Symbol" panose="05050102010706020507" pitchFamily="18" charset="2"/>
                          <a:cs typeface="Times New Roman" panose="02020603050405020304" pitchFamily="18" charset="0"/>
                        </a:rPr>
                        <a:t>m</a:t>
                      </a:r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m]</a:t>
                      </a:r>
                    </a:p>
                  </a:txBody>
                  <a:tcPr marL="68562" marR="68562" marT="34281" marB="34281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</a:t>
                      </a:r>
                      <a:r>
                        <a:rPr lang="de-DE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Layers</a:t>
                      </a:r>
                      <a:endParaRPr lang="de-DE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62" marR="68562" marT="34281" marB="34281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</a:t>
                      </a:r>
                      <a:r>
                        <a:rPr lang="de-DE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constant</a:t>
                      </a:r>
                      <a:r>
                        <a:rPr lang="de-DE" sz="13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Cells @ Wall</a:t>
                      </a:r>
                      <a:endParaRPr lang="de-DE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62" marR="68562" marT="34281" marB="34281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Stretching Ratio in BL</a:t>
                      </a:r>
                    </a:p>
                  </a:txBody>
                  <a:tcPr marL="68562" marR="68562" marT="34281" marB="34281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780154"/>
                  </a:ext>
                </a:extLst>
              </a:tr>
              <a:tr h="3807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11.70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31.59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0.506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6.560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465371"/>
                  </a:ext>
                </a:extLst>
              </a:tr>
              <a:tr h="3807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25.01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64.33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0.837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4.374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6698651"/>
                  </a:ext>
                </a:extLst>
              </a:tr>
              <a:tr h="3807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47.06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130.7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1.317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3.280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609784"/>
                  </a:ext>
                </a:extLst>
              </a:tr>
              <a:tr h="3807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76.51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224.1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1.931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2.624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155543"/>
                  </a:ext>
                </a:extLst>
              </a:tr>
              <a:tr h="3807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118.8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367.9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2.726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2.187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5205717"/>
                  </a:ext>
                </a:extLst>
              </a:tr>
              <a:tr h="3807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164.5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534.2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3.485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1.874</a:t>
                      </a:r>
                    </a:p>
                  </a:txBody>
                  <a:tcPr marL="5714" marR="5714" marT="5714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de-D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</a:t>
                      </a:r>
                    </a:p>
                  </a:txBody>
                  <a:tcPr marL="5714" marR="5714" marT="571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614300"/>
                  </a:ext>
                </a:extLst>
              </a:tr>
            </a:tbl>
          </a:graphicData>
        </a:graphic>
      </p:graphicFrame>
      <p:sp>
        <p:nvSpPr>
          <p:cNvPr id="9" name="Textplatzhalter 8">
            <a:extLst>
              <a:ext uri="{FF2B5EF4-FFF2-40B4-BE49-F238E27FC236}">
                <a16:creationId xmlns:a16="http://schemas.microsoft.com/office/drawing/2014/main" id="{A6EBC916-1320-4417-B4A3-82B4560E1B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56240" y="4507833"/>
            <a:ext cx="7031521" cy="2540183"/>
          </a:xfrm>
        </p:spPr>
        <p:txBody>
          <a:bodyPr/>
          <a:lstStyle/>
          <a:p>
            <a:pPr>
              <a:spcAft>
                <a:spcPts val="150"/>
              </a:spcAft>
            </a:pPr>
            <a:r>
              <a:rPr lang="en-US" dirty="0"/>
              <a:t>Additional Grid Family built using </a:t>
            </a:r>
            <a:br>
              <a:rPr lang="en-US" dirty="0"/>
            </a:br>
            <a:r>
              <a:rPr lang="en-US" dirty="0"/>
              <a:t>Hybrid Meshing Approach:</a:t>
            </a:r>
          </a:p>
          <a:p>
            <a:pPr lvl="1">
              <a:spcAft>
                <a:spcPts val="150"/>
              </a:spcAft>
            </a:pPr>
            <a:r>
              <a:rPr lang="en-US" dirty="0"/>
              <a:t>SOLAR for Surface Mesh</a:t>
            </a:r>
          </a:p>
          <a:p>
            <a:pPr lvl="1">
              <a:spcAft>
                <a:spcPts val="150"/>
              </a:spcAft>
            </a:pPr>
            <a:r>
              <a:rPr lang="en-US" dirty="0"/>
              <a:t>ANSA (BETA CAE Systems, USA) for Boundary Layer / </a:t>
            </a:r>
            <a:r>
              <a:rPr lang="en-US" dirty="0" err="1"/>
              <a:t>Farfield</a:t>
            </a:r>
            <a:r>
              <a:rPr lang="en-US" dirty="0"/>
              <a:t> Mesh</a:t>
            </a:r>
          </a:p>
          <a:p>
            <a:pPr>
              <a:spcAft>
                <a:spcPts val="150"/>
              </a:spcAft>
            </a:pPr>
            <a:r>
              <a:rPr lang="en-US" dirty="0"/>
              <a:t>Grids available on DPW-7 Website</a:t>
            </a:r>
          </a:p>
          <a:p>
            <a:pPr>
              <a:spcAft>
                <a:spcPts val="15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4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DB78332-52FC-4545-851C-204468417FF7}"/>
              </a:ext>
            </a:extLst>
          </p:cNvPr>
          <p:cNvPicPr>
            <a:picLocks noGrp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167" y="1323524"/>
            <a:ext cx="2969227" cy="188950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93064A7-44B5-44F7-AC40-1DDB0314FA6F}"/>
              </a:ext>
            </a:extLst>
          </p:cNvPr>
          <p:cNvPicPr>
            <a:picLocks noGrp="1"/>
          </p:cNvPicPr>
          <p:nvPr isPhoto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7387" y="1323548"/>
            <a:ext cx="2969227" cy="188950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F071DB4-E704-4FB8-94A3-A0A332236296}"/>
              </a:ext>
            </a:extLst>
          </p:cNvPr>
          <p:cNvPicPr>
            <a:picLocks noGrp="1"/>
          </p:cNvPicPr>
          <p:nvPr isPhoto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3606" y="1323524"/>
            <a:ext cx="2969227" cy="188950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5D608052-9083-4247-9327-49D6577410EB}"/>
              </a:ext>
            </a:extLst>
          </p:cNvPr>
          <p:cNvSpPr/>
          <p:nvPr/>
        </p:nvSpPr>
        <p:spPr>
          <a:xfrm>
            <a:off x="280829" y="1331673"/>
            <a:ext cx="6549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Tiny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20CF8DF-A391-421B-9014-0994171598B5}"/>
              </a:ext>
            </a:extLst>
          </p:cNvPr>
          <p:cNvPicPr>
            <a:picLocks noGrp="1"/>
          </p:cNvPicPr>
          <p:nvPr isPhoto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167" y="3536972"/>
            <a:ext cx="2969227" cy="188950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A73C644-85FD-4DF9-B4BC-8E774F0503C3}"/>
              </a:ext>
            </a:extLst>
          </p:cNvPr>
          <p:cNvPicPr>
            <a:picLocks noGrp="1"/>
          </p:cNvPicPr>
          <p:nvPr isPhoto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7387" y="3536972"/>
            <a:ext cx="2969227" cy="188950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2AF6971-34F8-4B6F-9062-0426B7E0E683}"/>
              </a:ext>
            </a:extLst>
          </p:cNvPr>
          <p:cNvPicPr>
            <a:picLocks noGrp="1"/>
          </p:cNvPicPr>
          <p:nvPr isPhoto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3606" y="3536972"/>
            <a:ext cx="2969227" cy="1889508"/>
          </a:xfrm>
          <a:prstGeom prst="rect">
            <a:avLst/>
          </a:prstGeom>
        </p:spPr>
      </p:pic>
      <p:sp>
        <p:nvSpPr>
          <p:cNvPr id="18" name="Rechteck 17">
            <a:extLst>
              <a:ext uri="{FF2B5EF4-FFF2-40B4-BE49-F238E27FC236}">
                <a16:creationId xmlns:a16="http://schemas.microsoft.com/office/drawing/2014/main" id="{2B44C52D-D48F-47B3-B2D8-3E75D66B3CFD}"/>
              </a:ext>
            </a:extLst>
          </p:cNvPr>
          <p:cNvSpPr/>
          <p:nvPr/>
        </p:nvSpPr>
        <p:spPr>
          <a:xfrm>
            <a:off x="3171866" y="1323548"/>
            <a:ext cx="966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Coarse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B90C14BD-96B7-4879-A75A-98BC33C966F3}"/>
              </a:ext>
            </a:extLst>
          </p:cNvPr>
          <p:cNvSpPr/>
          <p:nvPr/>
        </p:nvSpPr>
        <p:spPr>
          <a:xfrm>
            <a:off x="6204671" y="1323548"/>
            <a:ext cx="10567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Medium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6864666-7F90-4262-A764-58F7779C0C0B}"/>
              </a:ext>
            </a:extLst>
          </p:cNvPr>
          <p:cNvSpPr/>
          <p:nvPr/>
        </p:nvSpPr>
        <p:spPr>
          <a:xfrm>
            <a:off x="278585" y="3545097"/>
            <a:ext cx="659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Fine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A9A9FE4-B093-4B7A-944B-672D33D82287}"/>
              </a:ext>
            </a:extLst>
          </p:cNvPr>
          <p:cNvSpPr/>
          <p:nvPr/>
        </p:nvSpPr>
        <p:spPr>
          <a:xfrm>
            <a:off x="3061522" y="3536972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Extra Fine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8FF16C6-BBFB-4038-9EF6-717E8478203E}"/>
              </a:ext>
            </a:extLst>
          </p:cNvPr>
          <p:cNvSpPr/>
          <p:nvPr/>
        </p:nvSpPr>
        <p:spPr>
          <a:xfrm>
            <a:off x="6104670" y="3536972"/>
            <a:ext cx="12490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Ultra Fine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07EEB5B6-7442-4988-8B5D-C41E3642D99A}"/>
              </a:ext>
            </a:extLst>
          </p:cNvPr>
          <p:cNvSpPr/>
          <p:nvPr/>
        </p:nvSpPr>
        <p:spPr>
          <a:xfrm>
            <a:off x="302208" y="2774172"/>
            <a:ext cx="112723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sz="1050" dirty="0">
                <a:solidFill>
                  <a:schemeClr val="bg1"/>
                </a:solidFill>
              </a:rPr>
              <a:t>0.51x10</a:t>
            </a:r>
            <a:r>
              <a:rPr lang="en-US" sz="1050" baseline="30000" dirty="0">
                <a:solidFill>
                  <a:schemeClr val="bg1"/>
                </a:solidFill>
              </a:rPr>
              <a:t>6</a:t>
            </a:r>
            <a:r>
              <a:rPr lang="en-US" sz="1050" dirty="0">
                <a:solidFill>
                  <a:schemeClr val="bg1"/>
                </a:solidFill>
              </a:rPr>
              <a:t> Points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84788AC-8325-4ADD-B031-CE5473A46FF0}"/>
              </a:ext>
            </a:extLst>
          </p:cNvPr>
          <p:cNvSpPr/>
          <p:nvPr/>
        </p:nvSpPr>
        <p:spPr>
          <a:xfrm>
            <a:off x="3320283" y="2766047"/>
            <a:ext cx="112723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sz="1050" dirty="0">
                <a:solidFill>
                  <a:schemeClr val="bg1"/>
                </a:solidFill>
              </a:rPr>
              <a:t>0.84x10</a:t>
            </a:r>
            <a:r>
              <a:rPr lang="en-US" sz="1050" baseline="30000" dirty="0">
                <a:solidFill>
                  <a:schemeClr val="bg1"/>
                </a:solidFill>
              </a:rPr>
              <a:t>6</a:t>
            </a:r>
            <a:r>
              <a:rPr lang="en-US" sz="1050" dirty="0">
                <a:solidFill>
                  <a:schemeClr val="bg1"/>
                </a:solidFill>
              </a:rPr>
              <a:t> Points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176BEAEA-6249-49D4-A716-89D1562CBFCB}"/>
              </a:ext>
            </a:extLst>
          </p:cNvPr>
          <p:cNvSpPr/>
          <p:nvPr/>
        </p:nvSpPr>
        <p:spPr>
          <a:xfrm>
            <a:off x="6327378" y="2766047"/>
            <a:ext cx="10518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sz="1050" dirty="0">
                <a:solidFill>
                  <a:schemeClr val="bg1"/>
                </a:solidFill>
              </a:rPr>
              <a:t>1.3x10</a:t>
            </a:r>
            <a:r>
              <a:rPr lang="en-US" sz="1050" baseline="30000" dirty="0">
                <a:solidFill>
                  <a:schemeClr val="bg1"/>
                </a:solidFill>
              </a:rPr>
              <a:t>6</a:t>
            </a:r>
            <a:r>
              <a:rPr lang="en-US" sz="1050" dirty="0">
                <a:solidFill>
                  <a:schemeClr val="bg1"/>
                </a:solidFill>
              </a:rPr>
              <a:t> Points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963BA660-517C-47E3-90ED-6488483BDC8F}"/>
              </a:ext>
            </a:extLst>
          </p:cNvPr>
          <p:cNvSpPr/>
          <p:nvPr/>
        </p:nvSpPr>
        <p:spPr>
          <a:xfrm>
            <a:off x="309039" y="4987595"/>
            <a:ext cx="10518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sz="1050" dirty="0">
                <a:solidFill>
                  <a:schemeClr val="bg1"/>
                </a:solidFill>
              </a:rPr>
              <a:t>1.9x10</a:t>
            </a:r>
            <a:r>
              <a:rPr lang="en-US" sz="1050" baseline="30000" dirty="0">
                <a:solidFill>
                  <a:schemeClr val="bg1"/>
                </a:solidFill>
              </a:rPr>
              <a:t>6</a:t>
            </a:r>
            <a:r>
              <a:rPr lang="en-US" sz="1050" dirty="0">
                <a:solidFill>
                  <a:schemeClr val="bg1"/>
                </a:solidFill>
              </a:rPr>
              <a:t> Points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455301B5-8242-4571-BFA3-572CE54AB825}"/>
              </a:ext>
            </a:extLst>
          </p:cNvPr>
          <p:cNvSpPr/>
          <p:nvPr/>
        </p:nvSpPr>
        <p:spPr>
          <a:xfrm>
            <a:off x="3341555" y="4979470"/>
            <a:ext cx="98456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sz="1050" dirty="0">
                <a:solidFill>
                  <a:schemeClr val="bg1"/>
                </a:solidFill>
              </a:rPr>
              <a:t>2.7x10</a:t>
            </a:r>
            <a:r>
              <a:rPr lang="en-US" sz="1050" baseline="30000" dirty="0">
                <a:solidFill>
                  <a:schemeClr val="bg1"/>
                </a:solidFill>
              </a:rPr>
              <a:t>6</a:t>
            </a:r>
            <a:r>
              <a:rPr lang="en-US" sz="1050" dirty="0">
                <a:solidFill>
                  <a:schemeClr val="bg1"/>
                </a:solidFill>
              </a:rPr>
              <a:t> Point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18D2739-2B79-41EB-AC75-3D220D711A86}"/>
              </a:ext>
            </a:extLst>
          </p:cNvPr>
          <p:cNvSpPr/>
          <p:nvPr/>
        </p:nvSpPr>
        <p:spPr>
          <a:xfrm>
            <a:off x="6341819" y="4979470"/>
            <a:ext cx="98456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sz="1050" dirty="0">
                <a:solidFill>
                  <a:schemeClr val="bg1"/>
                </a:solidFill>
              </a:rPr>
              <a:t>3.5x10</a:t>
            </a:r>
            <a:r>
              <a:rPr lang="en-US" sz="1050" baseline="30000" dirty="0">
                <a:solidFill>
                  <a:schemeClr val="bg1"/>
                </a:solidFill>
              </a:rPr>
              <a:t>6</a:t>
            </a:r>
            <a:r>
              <a:rPr lang="en-US" sz="1050" dirty="0">
                <a:solidFill>
                  <a:schemeClr val="bg1"/>
                </a:solidFill>
              </a:rPr>
              <a:t> Point</a:t>
            </a:r>
          </a:p>
        </p:txBody>
      </p:sp>
    </p:spTree>
    <p:extLst>
      <p:ext uri="{BB962C8B-B14F-4D97-AF65-F5344CB8AC3E}">
        <p14:creationId xmlns:p14="http://schemas.microsoft.com/office/powerpoint/2010/main" val="127957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DB78332-52FC-4545-851C-204468417FF7}"/>
              </a:ext>
            </a:extLst>
          </p:cNvPr>
          <p:cNvPicPr>
            <a:picLocks noGrp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217" y="1322738"/>
            <a:ext cx="2969227" cy="188950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93064A7-44B5-44F7-AC40-1DDB0314FA6F}"/>
              </a:ext>
            </a:extLst>
          </p:cNvPr>
          <p:cNvPicPr>
            <a:picLocks noGrp="1"/>
          </p:cNvPicPr>
          <p:nvPr isPhoto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7387" y="1323450"/>
            <a:ext cx="2969227" cy="188950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F071DB4-E704-4FB8-94A3-A0A332236296}"/>
              </a:ext>
            </a:extLst>
          </p:cNvPr>
          <p:cNvPicPr>
            <a:picLocks noGrp="1"/>
          </p:cNvPicPr>
          <p:nvPr isPhoto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1557" y="1323450"/>
            <a:ext cx="2969227" cy="188950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6DCD208A-DF90-4D65-852E-6F0529480956}"/>
              </a:ext>
            </a:extLst>
          </p:cNvPr>
          <p:cNvPicPr>
            <a:picLocks noGrp="1"/>
          </p:cNvPicPr>
          <p:nvPr isPhoto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655" y="3536972"/>
            <a:ext cx="2969227" cy="188950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717141BD-7828-405E-BB5B-19A2B46C6159}"/>
              </a:ext>
            </a:extLst>
          </p:cNvPr>
          <p:cNvPicPr>
            <a:picLocks noGrp="1"/>
          </p:cNvPicPr>
          <p:nvPr isPhoto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7387" y="3536972"/>
            <a:ext cx="2969227" cy="188950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73A6D8-AE07-4857-8878-E42F4B0216BB}"/>
              </a:ext>
            </a:extLst>
          </p:cNvPr>
          <p:cNvPicPr>
            <a:picLocks noGrp="1"/>
          </p:cNvPicPr>
          <p:nvPr isPhoto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3119" y="3536972"/>
            <a:ext cx="2969227" cy="1889508"/>
          </a:xfrm>
          <a:prstGeom prst="rect">
            <a:avLst/>
          </a:prstGeom>
        </p:spPr>
      </p:pic>
      <p:sp>
        <p:nvSpPr>
          <p:cNvPr id="21" name="Textplatzhalter 8">
            <a:extLst>
              <a:ext uri="{FF2B5EF4-FFF2-40B4-BE49-F238E27FC236}">
                <a16:creationId xmlns:a16="http://schemas.microsoft.com/office/drawing/2014/main" id="{D110C5B2-96FC-42C2-A449-F6690E9BB93C}"/>
              </a:ext>
            </a:extLst>
          </p:cNvPr>
          <p:cNvSpPr txBox="1">
            <a:spLocks/>
          </p:cNvSpPr>
          <p:nvPr/>
        </p:nvSpPr>
        <p:spPr>
          <a:xfrm>
            <a:off x="2061655" y="5480466"/>
            <a:ext cx="5020205" cy="48587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anchor="t"/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1350" dirty="0"/>
              <a:t>Boundary Layer Height reduced from coarser to finer Meshes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1350" dirty="0"/>
              <a:t>due to automatic Stopping when Cell Aspect Ratio reaches 1</a:t>
            </a:r>
          </a:p>
          <a:p>
            <a:pPr marL="0" indent="0">
              <a:spcAft>
                <a:spcPts val="150"/>
              </a:spcAft>
              <a:buNone/>
            </a:pPr>
            <a:endParaRPr lang="de-DE" sz="1350" dirty="0"/>
          </a:p>
        </p:txBody>
      </p:sp>
      <p:sp>
        <p:nvSpPr>
          <p:cNvPr id="22" name="Rechteck 7">
            <a:extLst>
              <a:ext uri="{FF2B5EF4-FFF2-40B4-BE49-F238E27FC236}">
                <a16:creationId xmlns:a16="http://schemas.microsoft.com/office/drawing/2014/main" id="{2C87A89D-621A-9E4B-950D-1DAEB8272E93}"/>
              </a:ext>
            </a:extLst>
          </p:cNvPr>
          <p:cNvSpPr/>
          <p:nvPr/>
        </p:nvSpPr>
        <p:spPr>
          <a:xfrm>
            <a:off x="280829" y="1331673"/>
            <a:ext cx="6549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Tiny</a:t>
            </a:r>
          </a:p>
        </p:txBody>
      </p:sp>
      <p:sp>
        <p:nvSpPr>
          <p:cNvPr id="23" name="Rechteck 17">
            <a:extLst>
              <a:ext uri="{FF2B5EF4-FFF2-40B4-BE49-F238E27FC236}">
                <a16:creationId xmlns:a16="http://schemas.microsoft.com/office/drawing/2014/main" id="{27D4BA15-F8F4-FC44-BFC0-3C6EE9D54284}"/>
              </a:ext>
            </a:extLst>
          </p:cNvPr>
          <p:cNvSpPr/>
          <p:nvPr/>
        </p:nvSpPr>
        <p:spPr>
          <a:xfrm>
            <a:off x="3171866" y="1323548"/>
            <a:ext cx="966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Coarse</a:t>
            </a:r>
          </a:p>
        </p:txBody>
      </p:sp>
      <p:sp>
        <p:nvSpPr>
          <p:cNvPr id="24" name="Rechteck 18">
            <a:extLst>
              <a:ext uri="{FF2B5EF4-FFF2-40B4-BE49-F238E27FC236}">
                <a16:creationId xmlns:a16="http://schemas.microsoft.com/office/drawing/2014/main" id="{2DC1488F-5971-374C-A722-857A71A31AE1}"/>
              </a:ext>
            </a:extLst>
          </p:cNvPr>
          <p:cNvSpPr/>
          <p:nvPr/>
        </p:nvSpPr>
        <p:spPr>
          <a:xfrm>
            <a:off x="6204671" y="1323548"/>
            <a:ext cx="10567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Medium</a:t>
            </a:r>
          </a:p>
        </p:txBody>
      </p:sp>
      <p:sp>
        <p:nvSpPr>
          <p:cNvPr id="25" name="Rechteck 19">
            <a:extLst>
              <a:ext uri="{FF2B5EF4-FFF2-40B4-BE49-F238E27FC236}">
                <a16:creationId xmlns:a16="http://schemas.microsoft.com/office/drawing/2014/main" id="{BCF84D2C-F470-414F-8EE9-ABB03C2213AA}"/>
              </a:ext>
            </a:extLst>
          </p:cNvPr>
          <p:cNvSpPr/>
          <p:nvPr/>
        </p:nvSpPr>
        <p:spPr>
          <a:xfrm>
            <a:off x="278585" y="3545097"/>
            <a:ext cx="659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Fine</a:t>
            </a:r>
          </a:p>
        </p:txBody>
      </p:sp>
      <p:sp>
        <p:nvSpPr>
          <p:cNvPr id="26" name="Rechteck 20">
            <a:extLst>
              <a:ext uri="{FF2B5EF4-FFF2-40B4-BE49-F238E27FC236}">
                <a16:creationId xmlns:a16="http://schemas.microsoft.com/office/drawing/2014/main" id="{FBC0DE7B-BADD-B146-9375-3649B0069252}"/>
              </a:ext>
            </a:extLst>
          </p:cNvPr>
          <p:cNvSpPr/>
          <p:nvPr/>
        </p:nvSpPr>
        <p:spPr>
          <a:xfrm>
            <a:off x="3061522" y="3536972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Extra Fine</a:t>
            </a:r>
          </a:p>
        </p:txBody>
      </p:sp>
      <p:sp>
        <p:nvSpPr>
          <p:cNvPr id="27" name="Rechteck 21">
            <a:extLst>
              <a:ext uri="{FF2B5EF4-FFF2-40B4-BE49-F238E27FC236}">
                <a16:creationId xmlns:a16="http://schemas.microsoft.com/office/drawing/2014/main" id="{50CBFA98-8F44-A440-8C57-44A5BCAAE89A}"/>
              </a:ext>
            </a:extLst>
          </p:cNvPr>
          <p:cNvSpPr/>
          <p:nvPr/>
        </p:nvSpPr>
        <p:spPr>
          <a:xfrm>
            <a:off x="6104670" y="3536972"/>
            <a:ext cx="12490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Ultra Fine</a:t>
            </a:r>
          </a:p>
        </p:txBody>
      </p:sp>
    </p:spTree>
    <p:extLst>
      <p:ext uri="{BB962C8B-B14F-4D97-AF65-F5344CB8AC3E}">
        <p14:creationId xmlns:p14="http://schemas.microsoft.com/office/powerpoint/2010/main" val="2676692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cutx.crm_dpw7_3grad_1.grid">
            <a:extLst>
              <a:ext uri="{FF2B5EF4-FFF2-40B4-BE49-F238E27FC236}">
                <a16:creationId xmlns:a16="http://schemas.microsoft.com/office/drawing/2014/main" id="{4DB78332-52FC-4545-851C-204468417FF7}"/>
              </a:ext>
            </a:extLst>
          </p:cNvPr>
          <p:cNvPicPr>
            <a:picLocks noGrp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167" y="1323548"/>
            <a:ext cx="2969227" cy="1889508"/>
          </a:xfrm>
          <a:prstGeom prst="rect">
            <a:avLst/>
          </a:prstGeom>
        </p:spPr>
      </p:pic>
      <p:pic>
        <p:nvPicPr>
          <p:cNvPr id="7" name="Grafik 6" descr="cutx.crm_dpw7_3grad_2.grid">
            <a:extLst>
              <a:ext uri="{FF2B5EF4-FFF2-40B4-BE49-F238E27FC236}">
                <a16:creationId xmlns:a16="http://schemas.microsoft.com/office/drawing/2014/main" id="{993064A7-44B5-44F7-AC40-1DDB0314FA6F}"/>
              </a:ext>
            </a:extLst>
          </p:cNvPr>
          <p:cNvPicPr>
            <a:picLocks noGrp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7387" y="1323548"/>
            <a:ext cx="2969227" cy="1889508"/>
          </a:xfrm>
          <a:prstGeom prst="rect">
            <a:avLst/>
          </a:prstGeom>
        </p:spPr>
      </p:pic>
      <p:pic>
        <p:nvPicPr>
          <p:cNvPr id="9" name="Grafik 8" descr="cutx.crm_dpw7_3grad_3.grid">
            <a:extLst>
              <a:ext uri="{FF2B5EF4-FFF2-40B4-BE49-F238E27FC236}">
                <a16:creationId xmlns:a16="http://schemas.microsoft.com/office/drawing/2014/main" id="{0F071DB4-E704-4FB8-94A3-A0A332236296}"/>
              </a:ext>
            </a:extLst>
          </p:cNvPr>
          <p:cNvPicPr>
            <a:picLocks noGrp="1"/>
          </p:cNvPicPr>
          <p:nvPr isPhoto="1"/>
        </p:nvPicPr>
        <p:blipFill>
          <a:blip r:embed="rId4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3606" y="1323548"/>
            <a:ext cx="2969227" cy="1889508"/>
          </a:xfrm>
          <a:prstGeom prst="rect">
            <a:avLst/>
          </a:prstGeom>
        </p:spPr>
      </p:pic>
      <p:pic>
        <p:nvPicPr>
          <p:cNvPr id="12" name="Grafik 11" descr="cutx.crm_dpw7_3grad_4.grid">
            <a:extLst>
              <a:ext uri="{FF2B5EF4-FFF2-40B4-BE49-F238E27FC236}">
                <a16:creationId xmlns:a16="http://schemas.microsoft.com/office/drawing/2014/main" id="{65D8A3C0-16C0-4A45-A1AE-DA6F66702F01}"/>
              </a:ext>
            </a:extLst>
          </p:cNvPr>
          <p:cNvPicPr>
            <a:picLocks noGrp="1"/>
          </p:cNvPicPr>
          <p:nvPr isPhoto="1"/>
        </p:nvPicPr>
        <p:blipFill>
          <a:blip r:embed="rId5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167" y="3536972"/>
            <a:ext cx="2969227" cy="1889508"/>
          </a:xfrm>
          <a:prstGeom prst="rect">
            <a:avLst/>
          </a:prstGeom>
        </p:spPr>
      </p:pic>
      <p:pic>
        <p:nvPicPr>
          <p:cNvPr id="13" name="Grafik 12" descr="cutx.crm_dpw7_3grad_5.grid">
            <a:extLst>
              <a:ext uri="{FF2B5EF4-FFF2-40B4-BE49-F238E27FC236}">
                <a16:creationId xmlns:a16="http://schemas.microsoft.com/office/drawing/2014/main" id="{7B346B70-58E3-41DB-AA9A-7D8F4FBBD87A}"/>
              </a:ext>
            </a:extLst>
          </p:cNvPr>
          <p:cNvPicPr>
            <a:picLocks noGrp="1"/>
          </p:cNvPicPr>
          <p:nvPr isPhoto="1"/>
        </p:nvPicPr>
        <p:blipFill>
          <a:blip r:embed="rId6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7387" y="3536972"/>
            <a:ext cx="2969227" cy="1889508"/>
          </a:xfrm>
          <a:prstGeom prst="rect">
            <a:avLst/>
          </a:prstGeom>
        </p:spPr>
      </p:pic>
      <p:pic>
        <p:nvPicPr>
          <p:cNvPr id="14" name="Grafik 13" descr="cutx.crm_dpw7_3grad_6.grid">
            <a:extLst>
              <a:ext uri="{FF2B5EF4-FFF2-40B4-BE49-F238E27FC236}">
                <a16:creationId xmlns:a16="http://schemas.microsoft.com/office/drawing/2014/main" id="{44065588-FE56-44C9-99CD-5C86455FE7CB}"/>
              </a:ext>
            </a:extLst>
          </p:cNvPr>
          <p:cNvPicPr>
            <a:picLocks noGrp="1"/>
          </p:cNvPicPr>
          <p:nvPr isPhoto="1"/>
        </p:nvPicPr>
        <p:blipFill>
          <a:blip r:embed="rId7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3606" y="3536972"/>
            <a:ext cx="2969227" cy="1889508"/>
          </a:xfrm>
          <a:prstGeom prst="rect">
            <a:avLst/>
          </a:prstGeom>
        </p:spPr>
      </p:pic>
      <p:sp>
        <p:nvSpPr>
          <p:cNvPr id="21" name="Rechteck 7">
            <a:extLst>
              <a:ext uri="{FF2B5EF4-FFF2-40B4-BE49-F238E27FC236}">
                <a16:creationId xmlns:a16="http://schemas.microsoft.com/office/drawing/2014/main" id="{C679AA08-F5C5-504B-90A6-7404C20A0BF8}"/>
              </a:ext>
            </a:extLst>
          </p:cNvPr>
          <p:cNvSpPr/>
          <p:nvPr/>
        </p:nvSpPr>
        <p:spPr>
          <a:xfrm>
            <a:off x="280829" y="1331673"/>
            <a:ext cx="6549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Tiny</a:t>
            </a:r>
          </a:p>
        </p:txBody>
      </p:sp>
      <p:sp>
        <p:nvSpPr>
          <p:cNvPr id="22" name="Rechteck 17">
            <a:extLst>
              <a:ext uri="{FF2B5EF4-FFF2-40B4-BE49-F238E27FC236}">
                <a16:creationId xmlns:a16="http://schemas.microsoft.com/office/drawing/2014/main" id="{0DA93EC8-609A-5A4B-B045-BBEA57569417}"/>
              </a:ext>
            </a:extLst>
          </p:cNvPr>
          <p:cNvSpPr/>
          <p:nvPr/>
        </p:nvSpPr>
        <p:spPr>
          <a:xfrm>
            <a:off x="3171866" y="1323548"/>
            <a:ext cx="966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Coarse</a:t>
            </a:r>
          </a:p>
        </p:txBody>
      </p:sp>
      <p:sp>
        <p:nvSpPr>
          <p:cNvPr id="23" name="Rechteck 18">
            <a:extLst>
              <a:ext uri="{FF2B5EF4-FFF2-40B4-BE49-F238E27FC236}">
                <a16:creationId xmlns:a16="http://schemas.microsoft.com/office/drawing/2014/main" id="{37E77A02-295A-764D-ADB7-D676A7B93F17}"/>
              </a:ext>
            </a:extLst>
          </p:cNvPr>
          <p:cNvSpPr/>
          <p:nvPr/>
        </p:nvSpPr>
        <p:spPr>
          <a:xfrm>
            <a:off x="6204671" y="1323548"/>
            <a:ext cx="10567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Medium</a:t>
            </a:r>
          </a:p>
        </p:txBody>
      </p:sp>
      <p:sp>
        <p:nvSpPr>
          <p:cNvPr id="24" name="Rechteck 19">
            <a:extLst>
              <a:ext uri="{FF2B5EF4-FFF2-40B4-BE49-F238E27FC236}">
                <a16:creationId xmlns:a16="http://schemas.microsoft.com/office/drawing/2014/main" id="{4207F4D3-DA0C-9D45-B0DB-7D3FF057D565}"/>
              </a:ext>
            </a:extLst>
          </p:cNvPr>
          <p:cNvSpPr/>
          <p:nvPr/>
        </p:nvSpPr>
        <p:spPr>
          <a:xfrm>
            <a:off x="278585" y="3545097"/>
            <a:ext cx="659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Fine</a:t>
            </a:r>
          </a:p>
        </p:txBody>
      </p:sp>
      <p:sp>
        <p:nvSpPr>
          <p:cNvPr id="25" name="Rechteck 20">
            <a:extLst>
              <a:ext uri="{FF2B5EF4-FFF2-40B4-BE49-F238E27FC236}">
                <a16:creationId xmlns:a16="http://schemas.microsoft.com/office/drawing/2014/main" id="{8E61D6A7-FF64-BA4C-B399-59404E8DE9E6}"/>
              </a:ext>
            </a:extLst>
          </p:cNvPr>
          <p:cNvSpPr/>
          <p:nvPr/>
        </p:nvSpPr>
        <p:spPr>
          <a:xfrm>
            <a:off x="3061522" y="3536972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Extra Fine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8DE7C949-E1A7-2A43-B40F-219FA784C65C}"/>
              </a:ext>
            </a:extLst>
          </p:cNvPr>
          <p:cNvSpPr/>
          <p:nvPr/>
        </p:nvSpPr>
        <p:spPr>
          <a:xfrm>
            <a:off x="6104670" y="3536972"/>
            <a:ext cx="12490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50"/>
              </a:spcAft>
            </a:pPr>
            <a:r>
              <a:rPr lang="en-US" b="1" dirty="0">
                <a:solidFill>
                  <a:schemeClr val="bg1"/>
                </a:solidFill>
              </a:rPr>
              <a:t>Ultra Fine</a:t>
            </a:r>
          </a:p>
        </p:txBody>
      </p:sp>
    </p:spTree>
    <p:extLst>
      <p:ext uri="{BB962C8B-B14F-4D97-AF65-F5344CB8AC3E}">
        <p14:creationId xmlns:p14="http://schemas.microsoft.com/office/powerpoint/2010/main" val="141036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54</a:t>
            </a:fld>
            <a:endParaRPr 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1083321" y="1874729"/>
            <a:ext cx="6977359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DPW-VII Workshop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25-26 June 2022</a:t>
            </a:r>
          </a:p>
          <a:p>
            <a:pPr algn="ctr"/>
            <a:endParaRPr lang="en-US" sz="3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AIAA Aviation 2022 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Applied Aerodynamics Conference</a:t>
            </a:r>
          </a:p>
          <a:p>
            <a:pPr algn="ctr"/>
            <a:endParaRPr lang="en-US" sz="3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Chicago, IL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of DPW Coin logo - obverse">
            <a:extLst>
              <a:ext uri="{FF2B5EF4-FFF2-40B4-BE49-F238E27FC236}">
                <a16:creationId xmlns:a16="http://schemas.microsoft.com/office/drawing/2014/main" id="{1FBF8D0B-4597-F649-9A9F-ED25651EA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0"/>
            <a:ext cx="6858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7630826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DLR-SOLAR Grid Family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56</a:t>
            </a:fld>
            <a:endParaRPr lang="en-US" sz="1000" dirty="0"/>
          </a:p>
        </p:txBody>
      </p:sp>
      <p:pic>
        <p:nvPicPr>
          <p:cNvPr id="4" name="Grafik 2">
            <a:extLst>
              <a:ext uri="{FF2B5EF4-FFF2-40B4-BE49-F238E27FC236}">
                <a16:creationId xmlns:a16="http://schemas.microsoft.com/office/drawing/2014/main" id="{A39EE8FC-E3E8-F741-B358-6ED809EA8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8645"/>
            <a:ext cx="9144000" cy="45407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D202F6-49A8-B845-8605-035DAE2F80DD}"/>
              </a:ext>
            </a:extLst>
          </p:cNvPr>
          <p:cNvSpPr txBox="1"/>
          <p:nvPr/>
        </p:nvSpPr>
        <p:spPr>
          <a:xfrm>
            <a:off x="1406198" y="5943600"/>
            <a:ext cx="6331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Extra-Tiny ~15M Elements   →   Ultra-Fine ~530M Elements</a:t>
            </a:r>
          </a:p>
        </p:txBody>
      </p:sp>
    </p:spTree>
    <p:extLst>
      <p:ext uri="{BB962C8B-B14F-4D97-AF65-F5344CB8AC3E}">
        <p14:creationId xmlns:p14="http://schemas.microsoft.com/office/powerpoint/2010/main" val="392954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DLR-SOLAR Grid Topology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57</a:t>
            </a:fld>
            <a:endParaRPr lang="en-US" sz="1000" dirty="0"/>
          </a:p>
        </p:txBody>
      </p:sp>
      <p:pic>
        <p:nvPicPr>
          <p:cNvPr id="5" name="Grafik 6" descr="x">
            <a:extLst>
              <a:ext uri="{FF2B5EF4-FFF2-40B4-BE49-F238E27FC236}">
                <a16:creationId xmlns:a16="http://schemas.microsoft.com/office/drawing/2014/main" id="{A45F67F1-B6AE-5A42-9347-D0155CC2226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5119" y="1005840"/>
            <a:ext cx="4953762" cy="3000756"/>
          </a:xfrm>
          <a:prstGeom prst="rect">
            <a:avLst/>
          </a:prstGeom>
        </p:spPr>
      </p:pic>
      <p:pic>
        <p:nvPicPr>
          <p:cNvPr id="7" name="Grafik 10">
            <a:extLst>
              <a:ext uri="{FF2B5EF4-FFF2-40B4-BE49-F238E27FC236}">
                <a16:creationId xmlns:a16="http://schemas.microsoft.com/office/drawing/2014/main" id="{DD2B3527-8D86-B94A-8D1E-E281D10902E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5119" y="3865366"/>
            <a:ext cx="4953762" cy="3000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90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DLR L0 Extra-Tiny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58</a:t>
            </a:fld>
            <a:endParaRPr lang="en-US" sz="1000" dirty="0"/>
          </a:p>
        </p:txBody>
      </p:sp>
      <p:pic>
        <p:nvPicPr>
          <p:cNvPr id="4" name="Grafik 2">
            <a:extLst>
              <a:ext uri="{FF2B5EF4-FFF2-40B4-BE49-F238E27FC236}">
                <a16:creationId xmlns:a16="http://schemas.microsoft.com/office/drawing/2014/main" id="{87D703F3-7EB7-6846-9F1E-E0F7B924380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5840"/>
            <a:ext cx="9144000" cy="553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3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DLR L1 Tiny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59</a:t>
            </a:fld>
            <a:endParaRPr lang="en-US" sz="1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1C0D598-6711-B94E-BFFC-FE9542DD98E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5840"/>
            <a:ext cx="9144000" cy="55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30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 Agenda – Day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6</a:t>
            </a:fld>
            <a:endParaRPr lang="en-US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0D4A31-D620-4345-8467-25D433D933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6" t="54488" r="18841" b="15468"/>
          <a:stretch/>
        </p:blipFill>
        <p:spPr>
          <a:xfrm>
            <a:off x="917370" y="914400"/>
            <a:ext cx="7309261" cy="453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84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DLR L2 Coarse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60</a:t>
            </a:fld>
            <a:endParaRPr lang="en-US" sz="10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FEB62D-7F41-5348-8CCD-0A874673B9B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5840"/>
            <a:ext cx="9144000" cy="55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307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DLR L3 Medium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61</a:t>
            </a:fld>
            <a:endParaRPr lang="en-US" sz="1000" dirty="0"/>
          </a:p>
        </p:txBody>
      </p:sp>
      <p:pic>
        <p:nvPicPr>
          <p:cNvPr id="8" name="Grafik 8">
            <a:extLst>
              <a:ext uri="{FF2B5EF4-FFF2-40B4-BE49-F238E27FC236}">
                <a16:creationId xmlns:a16="http://schemas.microsoft.com/office/drawing/2014/main" id="{7691EDA8-53AA-5242-A616-A2637F471AC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5840"/>
            <a:ext cx="9144000" cy="55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48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DLR L4 Fine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62</a:t>
            </a:fld>
            <a:endParaRPr lang="en-US" sz="1000" dirty="0"/>
          </a:p>
        </p:txBody>
      </p:sp>
      <p:pic>
        <p:nvPicPr>
          <p:cNvPr id="4" name="Grafik 2">
            <a:extLst>
              <a:ext uri="{FF2B5EF4-FFF2-40B4-BE49-F238E27FC236}">
                <a16:creationId xmlns:a16="http://schemas.microsoft.com/office/drawing/2014/main" id="{6528B6E6-D5F5-8141-97D3-91071A0FF17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5840"/>
            <a:ext cx="9144000" cy="55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3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DLR L5 Extra-Fine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63</a:t>
            </a:fld>
            <a:endParaRPr lang="en-US" sz="1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3C814C-1059-E84D-8EEE-3B119D8E601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5840"/>
            <a:ext cx="9144000" cy="55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73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453573"/>
            <a:ext cx="8232667" cy="443198"/>
          </a:xfrm>
        </p:spPr>
        <p:txBody>
          <a:bodyPr/>
          <a:lstStyle/>
          <a:p>
            <a:r>
              <a:rPr lang="en-US" dirty="0"/>
              <a:t>DPW-VII:  DLR L6 Ultra-Fine Grid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64</a:t>
            </a:fld>
            <a:endParaRPr lang="en-US" sz="10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842F84B-526F-5947-B84E-9AB953DE308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5840"/>
            <a:ext cx="9144000" cy="55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8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 Series – Brief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058629"/>
            <a:ext cx="8704262" cy="5669244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1800" dirty="0"/>
              <a:t>DPW Charter Formalized						Jan 2000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State of the Art/Practice CFD Drag Prediction</a:t>
            </a:r>
          </a:p>
          <a:p>
            <a:pPr>
              <a:buFont typeface="Arial" pitchFamily="34" charset="0"/>
              <a:buChar char="•"/>
            </a:pPr>
            <a:r>
              <a:rPr lang="en-US" sz="1800" dirty="0"/>
              <a:t> DPW-I, Anaheim, CA							Jun 2001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DLR-F4 WB, Fixed CL &amp; Drag Polar Studies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Scatter &gt; 100 Counts → SOP Worse Than Expected</a:t>
            </a:r>
          </a:p>
          <a:p>
            <a:pPr>
              <a:buFont typeface="Arial" pitchFamily="34" charset="0"/>
              <a:buChar char="•"/>
            </a:pPr>
            <a:r>
              <a:rPr lang="en-US" sz="1800" dirty="0"/>
              <a:t> DPW-II, Orlando, FL							Jun 2003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DLR-F6 WB &amp; WBNP, Fixed-CL Grid Convergence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Scatter &gt; 50 Counts, Drag Deltas, Juncture Flow Issues</a:t>
            </a:r>
          </a:p>
          <a:p>
            <a:pPr>
              <a:buFont typeface="Arial" pitchFamily="34" charset="0"/>
              <a:buChar char="•"/>
            </a:pPr>
            <a:r>
              <a:rPr lang="en-US" sz="1800" dirty="0"/>
              <a:t> DPW-III, San Francisco, CA						Jun 2006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DLR-F6 WB &amp; WBF, DPW-W1/W2 Wing-Only Fixed </a:t>
            </a:r>
            <a:r>
              <a:rPr lang="en-US" sz="1600" dirty="0" err="1"/>
              <a:t>AoA</a:t>
            </a:r>
            <a:endParaRPr lang="en-US" sz="1600" dirty="0"/>
          </a:p>
          <a:p>
            <a:pPr>
              <a:buFont typeface="Arial" pitchFamily="34" charset="0"/>
              <a:buChar char="•"/>
            </a:pPr>
            <a:r>
              <a:rPr lang="en-US" sz="1800" dirty="0"/>
              <a:t> DPW-IV, San Antonio, TX						Jun 2009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CRM WBT, Trim-Drag Study, Blind CFD Predictions</a:t>
            </a:r>
          </a:p>
          <a:p>
            <a:pPr>
              <a:buFont typeface="Arial" pitchFamily="34" charset="0"/>
              <a:buChar char="•"/>
            </a:pPr>
            <a:r>
              <a:rPr lang="en-US" sz="1800" dirty="0"/>
              <a:t> DPW-V, New Orleans, LA						Jun 2012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CRM WB, Common Grid Study, TMR Verification Case</a:t>
            </a:r>
          </a:p>
          <a:p>
            <a:pPr>
              <a:buFont typeface="Arial" pitchFamily="34" charset="0"/>
              <a:buChar char="•"/>
            </a:pPr>
            <a:r>
              <a:rPr lang="en-US" sz="1800" dirty="0"/>
              <a:t> DPW-VI, Washington, DC						Jun 2016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CRM WB &amp; WBNP, Aero-Elastic Deflection Study</a:t>
            </a:r>
          </a:p>
          <a:p>
            <a:pPr>
              <a:buFont typeface="Arial" pitchFamily="34" charset="0"/>
              <a:buChar char="•"/>
            </a:pPr>
            <a:r>
              <a:rPr lang="en-US" sz="1800" dirty="0"/>
              <a:t> DPW-VII, Chicago, IL							Jun 2022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/>
              <a:t>CRM WB, “Expanding the Envelope Beyond RANS”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7</a:t>
            </a:fld>
            <a:endParaRPr lang="en-US" sz="1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of DPW Coin logo - obverse">
            <a:extLst>
              <a:ext uri="{FF2B5EF4-FFF2-40B4-BE49-F238E27FC236}">
                <a16:creationId xmlns:a16="http://schemas.microsoft.com/office/drawing/2014/main" id="{1FBF8D0B-4597-F649-9A9F-ED25651EA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0"/>
            <a:ext cx="6858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1290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DPW-VII:  </a:t>
            </a:r>
            <a:r>
              <a:rPr lang="en-US" i="1" dirty="0"/>
              <a:t>“Expanding The Envelope”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738" y="1146765"/>
            <a:ext cx="8704262" cy="515218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Organizing Committee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Agenda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DPW History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 Test Cases 1-6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 Participant Demographics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WB Geometry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Measured Wing Deflections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CRM Reference Quantities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Gridding Guidelines &amp; Family Plan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Baseline Grid Families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Vassberg Multi-Block &amp; Overset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NLR Multi-Block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JAXA Unstructured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DLR Unstructured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9318A1-174D-4DEE-8106-03A37B9BCF15}" type="slidenum">
              <a:rPr lang="en-US" sz="1000" smtClean="0"/>
              <a:pPr/>
              <a:t>9</a:t>
            </a:fld>
            <a:endParaRPr lang="en-US" sz="1000" dirty="0"/>
          </a:p>
        </p:txBody>
      </p:sp>
      <p:pic>
        <p:nvPicPr>
          <p:cNvPr id="5" name="Picture 2" descr="Image of DPW Coin logo - obverse">
            <a:extLst>
              <a:ext uri="{FF2B5EF4-FFF2-40B4-BE49-F238E27FC236}">
                <a16:creationId xmlns:a16="http://schemas.microsoft.com/office/drawing/2014/main" id="{282AC0ED-3BC2-B842-BD4D-1F019AAD0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006864"/>
            <a:ext cx="2743200" cy="274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9507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hiteback_bluesig">
  <a:themeElements>
    <a:clrScheme name="Boeing Color Palette">
      <a:dk1>
        <a:srgbClr val="000000"/>
      </a:dk1>
      <a:lt1>
        <a:srgbClr val="FFFFFF"/>
      </a:lt1>
      <a:dk2>
        <a:srgbClr val="0039A6"/>
      </a:dk2>
      <a:lt2>
        <a:srgbClr val="A5ACB0"/>
      </a:lt2>
      <a:accent1>
        <a:srgbClr val="0039A6"/>
      </a:accent1>
      <a:accent2>
        <a:srgbClr val="E70033"/>
      </a:accent2>
      <a:accent3>
        <a:srgbClr val="0096DB"/>
      </a:accent3>
      <a:accent4>
        <a:srgbClr val="77B800"/>
      </a:accent4>
      <a:accent5>
        <a:srgbClr val="580F8B"/>
      </a:accent5>
      <a:accent6>
        <a:srgbClr val="FFA200"/>
      </a:accent6>
      <a:hlink>
        <a:srgbClr val="0039A6"/>
      </a:hlink>
      <a:folHlink>
        <a:srgbClr val="A5ACB0"/>
      </a:folHlink>
    </a:clrScheme>
    <a:fontScheme name="4_GradientBar_IdentityBar_QUESTIO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Boeing Color Palette">
        <a:dk1>
          <a:srgbClr val="000000"/>
        </a:dk1>
        <a:lt1>
          <a:srgbClr val="FFFFFF"/>
        </a:lt1>
        <a:dk2>
          <a:srgbClr val="0039A6"/>
        </a:dk2>
        <a:lt2>
          <a:srgbClr val="A5ACB0"/>
        </a:lt2>
        <a:accent1>
          <a:srgbClr val="0039A6"/>
        </a:accent1>
        <a:accent2>
          <a:srgbClr val="E70033"/>
        </a:accent2>
        <a:accent3>
          <a:srgbClr val="0096DB"/>
        </a:accent3>
        <a:accent4>
          <a:srgbClr val="77B800"/>
        </a:accent4>
        <a:accent5>
          <a:srgbClr val="580F8B"/>
        </a:accent5>
        <a:accent6>
          <a:srgbClr val="FFA200"/>
        </a:accent6>
        <a:hlink>
          <a:srgbClr val="0039A6"/>
        </a:hlink>
        <a:folHlink>
          <a:srgbClr val="A5ACB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PANTONE 7546">
      <a:srgbClr val="394A59"/>
    </a:custClr>
    <a:custClr name="PANTONE 431">
      <a:srgbClr val="5F6A72"/>
    </a:custClr>
    <a:custClr name="PANTONE 429">
      <a:srgbClr val="A5ACB0"/>
    </a:custClr>
    <a:custClr name="PANTONE CG1">
      <a:srgbClr val="E2E1DD"/>
    </a:custClr>
    <a:custClr name="Process Magenta">
      <a:srgbClr val="CC3366"/>
    </a:custClr>
    <a:custClr name="PANTONE 4975">
      <a:srgbClr val="462324"/>
    </a:custClr>
    <a:custClr name="PANTONE 201">
      <a:srgbClr val="9E1B32"/>
    </a:custClr>
    <a:custClr name="PANTONE 185">
      <a:srgbClr val="E70033"/>
    </a:custClr>
    <a:custClr name="PANTONE 1665">
      <a:srgbClr val="E24912"/>
    </a:custClr>
    <a:custClr name="PANTONE 137">
      <a:srgbClr val="FFA200"/>
    </a:custClr>
    <a:custClr name="PANTONE 108">
      <a:srgbClr val="F6DA14"/>
    </a:custClr>
    <a:custClr name="PANTONE 1215">
      <a:srgbClr val="FBDE81"/>
    </a:custClr>
    <a:custClr name="PANTONE 7499">
      <a:srgbClr val="EEE8C5"/>
    </a:custClr>
    <a:custClr name="PANTONE 553">
      <a:srgbClr val="214232"/>
    </a:custClr>
    <a:custClr name="PANTONE 376">
      <a:srgbClr val="77B800"/>
    </a:custClr>
    <a:custClr name="PANTONE 373">
      <a:srgbClr val="CFEA8B"/>
    </a:custClr>
    <a:custClr name="PANTONE 328">
      <a:srgbClr val="007165"/>
    </a:custClr>
    <a:custClr name="PANTONE 309">
      <a:srgbClr val="003D4D"/>
    </a:custClr>
    <a:custClr name="PANTONE 3135">
      <a:srgbClr val="0091B5"/>
    </a:custClr>
    <a:custClr name="PANTONE 7457">
      <a:srgbClr val="BADCE6"/>
    </a:custClr>
    <a:custClr name="PANTONE 289">
      <a:srgbClr val="002144"/>
    </a:custClr>
    <a:custClr name="PANTONE 2925">
      <a:srgbClr val="0096DB"/>
    </a:custClr>
    <a:custClr name="PANTONE 283">
      <a:srgbClr val="97C5EB"/>
    </a:custClr>
    <a:custClr name="PANTONE 2597">
      <a:srgbClr val="580F8B"/>
    </a:custClr>
  </a:custClr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BCA_template</Template>
  <TotalTime>27094</TotalTime>
  <Words>2498</Words>
  <Application>Microsoft Macintosh PowerPoint</Application>
  <PresentationFormat>On-screen Show (4:3)</PresentationFormat>
  <Paragraphs>578</Paragraphs>
  <Slides>64</Slides>
  <Notes>0</Notes>
  <HiddenSlides>9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0" baseType="lpstr">
      <vt:lpstr>Arial</vt:lpstr>
      <vt:lpstr>Courier New</vt:lpstr>
      <vt:lpstr>Symbol</vt:lpstr>
      <vt:lpstr>Times New Roman</vt:lpstr>
      <vt:lpstr>Wingdings</vt:lpstr>
      <vt:lpstr>whiteback_bluesig</vt:lpstr>
      <vt:lpstr>DPW-VII  Opening Remarks </vt:lpstr>
      <vt:lpstr>DPW-VII:  “Expanding The Envelope”</vt:lpstr>
      <vt:lpstr>DPW-VII:  “Expanding The Envelope”</vt:lpstr>
      <vt:lpstr>DPW-VII:  Organizing Committee</vt:lpstr>
      <vt:lpstr>DPW-VII Agenda – Day 1</vt:lpstr>
      <vt:lpstr>DPW-VII Agenda – Day 2</vt:lpstr>
      <vt:lpstr>DPW Series – Brief History</vt:lpstr>
      <vt:lpstr>PowerPoint Presentation</vt:lpstr>
      <vt:lpstr>DPW-VII:  “Expanding The Envelope”</vt:lpstr>
      <vt:lpstr>DPW-VII:  Case 1  “Halfway to Buffet”</vt:lpstr>
      <vt:lpstr>DPW-VII:  Case 2  “Polar with AE Effects”</vt:lpstr>
      <vt:lpstr>DPW-VII:  Case 3  “Ren &amp; AE Effects”</vt:lpstr>
      <vt:lpstr>DPW-VII:  Case 4  “Grid Adaptation”</vt:lpstr>
      <vt:lpstr>DPW-VII:  Case 5  “Beyond RANS”</vt:lpstr>
      <vt:lpstr>DPW-VII:  Case 6  “Couple AE Simulation”</vt:lpstr>
      <vt:lpstr>DPW-VII:  Participant Demographics</vt:lpstr>
      <vt:lpstr>DPW-VII:  “Expanding The Envelope”</vt:lpstr>
      <vt:lpstr>Common Research Model (CRM)</vt:lpstr>
      <vt:lpstr>Common Research Model (CRM)</vt:lpstr>
      <vt:lpstr>Common Research Model (CRM)</vt:lpstr>
      <vt:lpstr>Common Research Model (CRM)</vt:lpstr>
      <vt:lpstr>CRM Wing Deflections in NTF, ETW</vt:lpstr>
      <vt:lpstr>DPW-VII:  “Expanding The Envelope”</vt:lpstr>
      <vt:lpstr>DPW-VII:  Gridding Guidelines (1/2)</vt:lpstr>
      <vt:lpstr>DPW-VII:  Gridding Guidelines (2/2)</vt:lpstr>
      <vt:lpstr>DPW-VII:  Baseline RANS Grid Family Plan</vt:lpstr>
      <vt:lpstr>DPW-VII:  “Expanding The Envelope”</vt:lpstr>
      <vt:lpstr>DPW-VII:  Vassberg Grid Family Data</vt:lpstr>
      <vt:lpstr>DPW-VII:  Vassberg Grid Topology</vt:lpstr>
      <vt:lpstr>DPW-VII:  Vassberg Grid Topology</vt:lpstr>
      <vt:lpstr>DPW-VII:  Vassberg L1 Tiny Grid</vt:lpstr>
      <vt:lpstr>DPW-VII:  Vassberg L2 Coarse Grid</vt:lpstr>
      <vt:lpstr>DPW-VII:  Vassberg L3 Medium Grid</vt:lpstr>
      <vt:lpstr>DPW-VII:  Vassberg L4 Fine Grid</vt:lpstr>
      <vt:lpstr>DPW-VII:  Vassberg L5 Extra-Fine Grid</vt:lpstr>
      <vt:lpstr>DPW-VII:  Vassberg L6 Ultra-Fine Grid</vt:lpstr>
      <vt:lpstr>DPW-VII:  “Expanding The Envelope”</vt:lpstr>
      <vt:lpstr>DPW-VII:  NLR Grid Topology</vt:lpstr>
      <vt:lpstr>DPW-VII:  NLR L1 Tiny Grid</vt:lpstr>
      <vt:lpstr>DPW-VII:  NLR L2 Coarse Grid</vt:lpstr>
      <vt:lpstr>DPW-VII:  NLR L3 Medium Grid</vt:lpstr>
      <vt:lpstr>DPW-VII:  NLR L4 Fine Grid</vt:lpstr>
      <vt:lpstr>DPW-VII:  “Expanding The Envelope”</vt:lpstr>
      <vt:lpstr>DPW-VII:  JAXA Grid Topology</vt:lpstr>
      <vt:lpstr>DPW-VII:  JAXA L1 Tiny Grid</vt:lpstr>
      <vt:lpstr>DPW-VII:  JAXA L3 Medium Grid</vt:lpstr>
      <vt:lpstr>DPW-VII:  JAXA L5 Extra-Fine Grid</vt:lpstr>
      <vt:lpstr>DPW-VII:  JAXA L6 Ultra-Fine Grid</vt:lpstr>
      <vt:lpstr>DPW-VII:  “Expanding The Envelope”</vt:lpstr>
      <vt:lpstr>DPW-VII:  DLR Grid Family Statistics</vt:lpstr>
      <vt:lpstr>PowerPoint Presentation</vt:lpstr>
      <vt:lpstr>PowerPoint Presentation</vt:lpstr>
      <vt:lpstr>PowerPoint Presentation</vt:lpstr>
      <vt:lpstr>Questions?</vt:lpstr>
      <vt:lpstr>PowerPoint Presentation</vt:lpstr>
      <vt:lpstr>DPW-VII:  DLR-SOLAR Grid Family Data</vt:lpstr>
      <vt:lpstr>DPW-VII:  DLR-SOLAR Grid Topology</vt:lpstr>
      <vt:lpstr>DPW-VII:  DLR L0 Extra-Tiny Grid</vt:lpstr>
      <vt:lpstr>DPW-VII:  DLR L1 Tiny Grid</vt:lpstr>
      <vt:lpstr>DPW-VII:  DLR L2 Coarse Grid</vt:lpstr>
      <vt:lpstr>DPW-VII:  DLR L3 Medium Grid</vt:lpstr>
      <vt:lpstr>DPW-VII:  DLR L4 Fine Grid</vt:lpstr>
      <vt:lpstr>DPW-VII:  DLR L5 Extra-Fine Grid</vt:lpstr>
      <vt:lpstr>DPW-VII:  DLR L6 Ultra-Fine Grid</vt:lpstr>
    </vt:vector>
  </TitlesOfParts>
  <Company>The Boeing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Tracy Everson</dc:creator>
  <cp:lastModifiedBy>Pomeroy, Brent W (LARC-D301)</cp:lastModifiedBy>
  <cp:revision>650</cp:revision>
  <cp:lastPrinted>2008-02-14T18:03:46Z</cp:lastPrinted>
  <dcterms:created xsi:type="dcterms:W3CDTF">2012-05-21T17:28:36Z</dcterms:created>
  <dcterms:modified xsi:type="dcterms:W3CDTF">2025-07-01T14:31:14Z</dcterms:modified>
</cp:coreProperties>
</file>

<file path=docProps/thumbnail.jpeg>
</file>